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70" r:id="rId4"/>
    <p:sldId id="258" r:id="rId5"/>
    <p:sldId id="259" r:id="rId6"/>
    <p:sldId id="262" r:id="rId7"/>
    <p:sldId id="260" r:id="rId8"/>
    <p:sldId id="261" r:id="rId9"/>
    <p:sldId id="263" r:id="rId10"/>
    <p:sldId id="264" r:id="rId11"/>
    <p:sldId id="266" r:id="rId12"/>
    <p:sldId id="265" r:id="rId13"/>
    <p:sldId id="267" r:id="rId14"/>
    <p:sldId id="268" r:id="rId15"/>
    <p:sldId id="269"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6" d="100"/>
          <a:sy n="86" d="100"/>
        </p:scale>
        <p:origin x="-109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7FDD41-4683-452F-80D4-76D7C8AE98E7}" type="datetimeFigureOut">
              <a:rPr lang="en-US" smtClean="0"/>
              <a:pPr/>
              <a:t>4/9/2016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28A420-25C4-41AE-82F1-EF92AC82E85C}"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304A372-EBDE-4562-8DF1-AAE158432A8B}" type="datetime1">
              <a:rPr lang="en-US" smtClean="0"/>
              <a:pPr/>
              <a:t>4/9/2016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22E4E7-2E07-4B75-9F87-F6C9715E2A98}"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884436A-FD09-4FBD-8289-F66872EBC80C}" type="datetime1">
              <a:rPr lang="en-US" smtClean="0"/>
              <a:pPr/>
              <a:t>4/9/2016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22E4E7-2E07-4B75-9F87-F6C9715E2A98}"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45E007-EB99-489B-9A56-9DE4118CC05B}" type="datetime1">
              <a:rPr lang="en-US" smtClean="0"/>
              <a:pPr/>
              <a:t>4/9/2016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22E4E7-2E07-4B75-9F87-F6C9715E2A98}"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30BA952-900F-48D6-A236-D58CE46DBC30}" type="datetime1">
              <a:rPr lang="en-US" smtClean="0"/>
              <a:pPr/>
              <a:t>4/9/2016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22E4E7-2E07-4B75-9F87-F6C9715E2A98}"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697988-F615-402A-9970-A3D69A9F8813}" type="datetime1">
              <a:rPr lang="en-US" smtClean="0"/>
              <a:pPr/>
              <a:t>4/9/2016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22E4E7-2E07-4B75-9F87-F6C9715E2A98}"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2F4EB51-CDAB-40B8-B2AA-6B625B558FE8}" type="datetime1">
              <a:rPr lang="en-US" smtClean="0"/>
              <a:pPr/>
              <a:t>4/9/2016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22E4E7-2E07-4B75-9F87-F6C9715E2A98}"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69F22E5-51A3-4B86-BC29-0963876366DB}" type="datetime1">
              <a:rPr lang="en-US" smtClean="0"/>
              <a:pPr/>
              <a:t>4/9/2016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B22E4E7-2E07-4B75-9F87-F6C9715E2A98}"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7A2755E-1EBC-4EE0-B81D-C20520ED7660}" type="datetime1">
              <a:rPr lang="en-US" smtClean="0"/>
              <a:pPr/>
              <a:t>4/9/2016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B22E4E7-2E07-4B75-9F87-F6C9715E2A98}"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300833-6AD3-4C20-8CDD-4D72F9C61D0E}" type="datetime1">
              <a:rPr lang="en-US" smtClean="0"/>
              <a:pPr/>
              <a:t>4/9/2016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B22E4E7-2E07-4B75-9F87-F6C9715E2A98}"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4546E1-36DC-4F13-96AB-182516F4E9F2}" type="datetime1">
              <a:rPr lang="en-US" smtClean="0"/>
              <a:pPr/>
              <a:t>4/9/2016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22E4E7-2E07-4B75-9F87-F6C9715E2A98}"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A8147B-613F-4FFC-BFC9-D5BF3E8973AB}" type="datetime1">
              <a:rPr lang="en-US" smtClean="0"/>
              <a:pPr/>
              <a:t>4/9/2016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22E4E7-2E07-4B75-9F87-F6C9715E2A98}"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4BFFD3-44E0-4AAE-BCFD-C8A0D80E35A4}" type="datetime1">
              <a:rPr lang="en-US" smtClean="0"/>
              <a:pPr/>
              <a:t>4/9/2016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2E4E7-2E07-4B75-9F87-F6C9715E2A98}"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3.wav"/><Relationship Id="rId7"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audio" Target="../media/audio1.wav"/><Relationship Id="rId6" Type="http://schemas.openxmlformats.org/officeDocument/2006/relationships/image" Target="../media/image1.png"/><Relationship Id="rId5" Type="http://schemas.openxmlformats.org/officeDocument/2006/relationships/hyperlink" Target="mailto:archerhgm@talktalk.net" TargetMode="External"/><Relationship Id="rId4" Type="http://schemas.openxmlformats.org/officeDocument/2006/relationships/slideLayout" Target="../slideLayouts/slideLayout1.xml"/><Relationship Id="rId9"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hyperlink" Target="http://www.composersdesktop.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composersdesktop.co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composersdesktop.co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www.composersdesktop.co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6.wav"/><Relationship Id="rId1" Type="http://schemas.openxmlformats.org/officeDocument/2006/relationships/audio" Target="../media/audio25.wav"/><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hyperlink" Target="http://www.composersdesktop.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composersdesktop.com/" TargetMode="Externa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hyperlink" Target="http://www.composersdesktop.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composersdesktop.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www.composersdesktop.com/" TargetMode="External"/><Relationship Id="rId3" Type="http://schemas.openxmlformats.org/officeDocument/2006/relationships/audio" Target="../media/audio5.wav"/><Relationship Id="rId7" Type="http://schemas.openxmlformats.org/officeDocument/2006/relationships/slideLayout" Target="../slideLayouts/slideLayout2.xml"/><Relationship Id="rId2" Type="http://schemas.openxmlformats.org/officeDocument/2006/relationships/audio" Target="../media/audio4.wav"/><Relationship Id="rId1" Type="http://schemas.openxmlformats.org/officeDocument/2006/relationships/audio" Target="file:///C:\P3L\UPlym\Snds\bdtG5.wav" TargetMode="External"/><Relationship Id="rId6" Type="http://schemas.openxmlformats.org/officeDocument/2006/relationships/audio" Target="../media/audio8.wav"/><Relationship Id="rId11" Type="http://schemas.openxmlformats.org/officeDocument/2006/relationships/image" Target="../media/image1.png"/><Relationship Id="rId5" Type="http://schemas.openxmlformats.org/officeDocument/2006/relationships/audio" Target="../media/audio7.wav"/><Relationship Id="rId10" Type="http://schemas.openxmlformats.org/officeDocument/2006/relationships/image" Target="../media/image6.png"/><Relationship Id="rId4" Type="http://schemas.openxmlformats.org/officeDocument/2006/relationships/audio" Target="../media/audio6.wav"/><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7.pn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image" Target="../media/image6.png"/><Relationship Id="rId2" Type="http://schemas.openxmlformats.org/officeDocument/2006/relationships/audio" Target="../media/audio10.wav"/><Relationship Id="rId1" Type="http://schemas.openxmlformats.org/officeDocument/2006/relationships/audio" Target="../media/audio9.wav"/><Relationship Id="rId6" Type="http://schemas.openxmlformats.org/officeDocument/2006/relationships/audio" Target="../media/audio14.wav"/><Relationship Id="rId11" Type="http://schemas.openxmlformats.org/officeDocument/2006/relationships/hyperlink" Target="http://www.composersdesktop.com/" TargetMode="External"/><Relationship Id="rId5" Type="http://schemas.openxmlformats.org/officeDocument/2006/relationships/audio" Target="../media/audio13.wav"/><Relationship Id="rId10" Type="http://schemas.openxmlformats.org/officeDocument/2006/relationships/slideLayout" Target="../slideLayouts/slideLayout2.xml"/><Relationship Id="rId4" Type="http://schemas.openxmlformats.org/officeDocument/2006/relationships/audio" Target="../media/audio12.wav"/><Relationship Id="rId9" Type="http://schemas.openxmlformats.org/officeDocument/2006/relationships/audio" Target="../media/audio17.wav"/></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audio" Target="../media/audio20.wav"/><Relationship Id="rId7" Type="http://schemas.openxmlformats.org/officeDocument/2006/relationships/audio" Target="../media/audio24.wav"/><Relationship Id="rId2" Type="http://schemas.openxmlformats.org/officeDocument/2006/relationships/audio" Target="../media/audio19.wav"/><Relationship Id="rId1" Type="http://schemas.openxmlformats.org/officeDocument/2006/relationships/audio" Target="../media/audio18.wav"/><Relationship Id="rId6" Type="http://schemas.openxmlformats.org/officeDocument/2006/relationships/audio" Target="../media/audio23.wav"/><Relationship Id="rId11" Type="http://schemas.openxmlformats.org/officeDocument/2006/relationships/image" Target="../media/image1.png"/><Relationship Id="rId5" Type="http://schemas.openxmlformats.org/officeDocument/2006/relationships/audio" Target="../media/audio22.wav"/><Relationship Id="rId10" Type="http://schemas.openxmlformats.org/officeDocument/2006/relationships/image" Target="../media/image8.png"/><Relationship Id="rId4" Type="http://schemas.openxmlformats.org/officeDocument/2006/relationships/audio" Target="../media/audio21.wav"/><Relationship Id="rId9" Type="http://schemas.openxmlformats.org/officeDocument/2006/relationships/hyperlink" Target="http://www.composersdesktop.com/"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www.composersdesktop.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composersdesktop.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www.composersdesktop.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2910" y="1428736"/>
            <a:ext cx="7772400" cy="714380"/>
          </a:xfrm>
        </p:spPr>
        <p:txBody>
          <a:bodyPr>
            <a:normAutofit/>
          </a:bodyPr>
          <a:lstStyle/>
          <a:p>
            <a:r>
              <a:rPr lang="en-GB" sz="3600" dirty="0" smtClean="0"/>
              <a:t>Formative Decisions of CDP Founders</a:t>
            </a:r>
            <a:endParaRPr lang="en-GB" sz="3600" dirty="0"/>
          </a:p>
        </p:txBody>
      </p:sp>
      <p:sp>
        <p:nvSpPr>
          <p:cNvPr id="3" name="Subtitle 2"/>
          <p:cNvSpPr>
            <a:spLocks noGrp="1"/>
          </p:cNvSpPr>
          <p:nvPr>
            <p:ph type="subTitle" idx="1"/>
          </p:nvPr>
        </p:nvSpPr>
        <p:spPr>
          <a:xfrm>
            <a:off x="1214414" y="2071678"/>
            <a:ext cx="6400800" cy="4286280"/>
          </a:xfrm>
        </p:spPr>
        <p:txBody>
          <a:bodyPr>
            <a:normAutofit lnSpcReduction="10000"/>
          </a:bodyPr>
          <a:lstStyle/>
          <a:p>
            <a:r>
              <a:rPr lang="en-GB" sz="2400" dirty="0" smtClean="0"/>
              <a:t>By Dr. Archer </a:t>
            </a:r>
            <a:r>
              <a:rPr lang="en-GB" sz="2400" dirty="0" err="1" smtClean="0"/>
              <a:t>Endrich</a:t>
            </a:r>
            <a:endParaRPr lang="en-GB" sz="2400" dirty="0" smtClean="0"/>
          </a:p>
          <a:p>
            <a:r>
              <a:rPr lang="en-GB" sz="2400" dirty="0" err="1" smtClean="0">
                <a:hlinkClick r:id="rId5"/>
              </a:rPr>
              <a:t>archerhgm@talktalk.net</a:t>
            </a:r>
            <a:endParaRPr lang="en-GB" sz="2400" dirty="0" smtClean="0"/>
          </a:p>
          <a:p>
            <a:r>
              <a:rPr lang="en-GB" sz="2400" smtClean="0"/>
              <a:t>U/Plymouth, Scott 105, 10 </a:t>
            </a:r>
            <a:r>
              <a:rPr lang="en-GB" sz="2400" smtClean="0"/>
              <a:t>March </a:t>
            </a:r>
            <a:r>
              <a:rPr lang="en-GB" sz="2400" smtClean="0"/>
              <a:t>2016, 15:30</a:t>
            </a:r>
            <a:endParaRPr lang="en-GB" sz="2400" dirty="0" smtClean="0"/>
          </a:p>
          <a:p>
            <a:endParaRPr lang="en-GB" sz="1300" dirty="0" smtClean="0"/>
          </a:p>
          <a:p>
            <a:r>
              <a:rPr lang="en-GB" sz="1800" dirty="0" smtClean="0"/>
              <a:t>Setting the Scene:  excerpt from </a:t>
            </a:r>
            <a:r>
              <a:rPr lang="en-GB" sz="1800" i="1" dirty="0" smtClean="0"/>
              <a:t>Trojan Women</a:t>
            </a:r>
            <a:r>
              <a:rPr lang="en-GB" sz="1800" dirty="0" smtClean="0"/>
              <a:t> </a:t>
            </a:r>
          </a:p>
          <a:p>
            <a:endParaRPr lang="en-GB" sz="1800" dirty="0" smtClean="0"/>
          </a:p>
          <a:p>
            <a:endParaRPr lang="en-GB" sz="1800" dirty="0" smtClean="0"/>
          </a:p>
          <a:p>
            <a:endParaRPr lang="en-GB" sz="1800" dirty="0" smtClean="0"/>
          </a:p>
          <a:p>
            <a:endParaRPr lang="en-GB" sz="1800" dirty="0" smtClean="0"/>
          </a:p>
          <a:p>
            <a:endParaRPr lang="en-GB" sz="1800" dirty="0" smtClean="0"/>
          </a:p>
          <a:p>
            <a:endParaRPr lang="en-GB" sz="1800" dirty="0" smtClean="0"/>
          </a:p>
          <a:p>
            <a:r>
              <a:rPr lang="en-GB" sz="1800" dirty="0" smtClean="0"/>
              <a:t>Surprised by this         becoming this: </a:t>
            </a:r>
          </a:p>
          <a:p>
            <a:r>
              <a:rPr lang="en-GB" sz="1800" dirty="0" smtClean="0"/>
              <a:t>[Full text and sound examples available as zip file on request]</a:t>
            </a:r>
          </a:p>
          <a:p>
            <a:endParaRPr lang="en-GB" sz="1800" dirty="0"/>
          </a:p>
        </p:txBody>
      </p:sp>
      <p:sp>
        <p:nvSpPr>
          <p:cNvPr id="5" name="TextBox 4"/>
          <p:cNvSpPr txBox="1"/>
          <p:nvPr/>
        </p:nvSpPr>
        <p:spPr>
          <a:xfrm>
            <a:off x="1142976" y="928670"/>
            <a:ext cx="6500858" cy="369332"/>
          </a:xfrm>
          <a:prstGeom prst="rect">
            <a:avLst/>
          </a:prstGeom>
          <a:noFill/>
        </p:spPr>
        <p:txBody>
          <a:bodyPr wrap="square" rtlCol="0">
            <a:spAutoFit/>
          </a:bodyPr>
          <a:lstStyle/>
          <a:p>
            <a:pPr algn="ctr"/>
            <a:r>
              <a:rPr lang="en-GB" dirty="0" smtClean="0"/>
              <a:t>Composers’ Desktop Project – </a:t>
            </a:r>
            <a:r>
              <a:rPr lang="en-GB" dirty="0" err="1" smtClean="0"/>
              <a:t>www.composersdesktop.com</a:t>
            </a:r>
            <a:endParaRPr lang="en-GB" dirty="0"/>
          </a:p>
        </p:txBody>
      </p:sp>
      <p:pic>
        <p:nvPicPr>
          <p:cNvPr id="6" name="hoggdtrm.wav">
            <a:hlinkClick r:id="" action="ppaction://media"/>
          </p:cNvPr>
          <p:cNvPicPr>
            <a:picLocks noRot="1" noChangeAspect="1"/>
          </p:cNvPicPr>
          <p:nvPr>
            <a:wavAudioFile r:embed="rId1" name="hoggdtrm.wav"/>
          </p:nvPr>
        </p:nvPicPr>
        <p:blipFill>
          <a:blip r:embed="rId6"/>
          <a:stretch>
            <a:fillRect/>
          </a:stretch>
        </p:blipFill>
        <p:spPr>
          <a:xfrm>
            <a:off x="4429124" y="5572140"/>
            <a:ext cx="304800" cy="304800"/>
          </a:xfrm>
          <a:prstGeom prst="rect">
            <a:avLst/>
          </a:prstGeom>
        </p:spPr>
      </p:pic>
      <p:pic>
        <p:nvPicPr>
          <p:cNvPr id="7" name="hoggdtrmfsub.wav">
            <a:hlinkClick r:id="" action="ppaction://media"/>
          </p:cNvPr>
          <p:cNvPicPr>
            <a:picLocks noRot="1" noChangeAspect="1"/>
          </p:cNvPicPr>
          <p:nvPr>
            <a:wavAudioFile r:embed="rId2" name="hoggdtrmfsub.wav"/>
          </p:nvPr>
        </p:nvPicPr>
        <p:blipFill>
          <a:blip r:embed="rId7"/>
          <a:stretch>
            <a:fillRect/>
          </a:stretch>
        </p:blipFill>
        <p:spPr>
          <a:xfrm>
            <a:off x="6215074" y="5572140"/>
            <a:ext cx="304800" cy="304800"/>
          </a:xfrm>
          <a:prstGeom prst="rect">
            <a:avLst/>
          </a:prstGeom>
        </p:spPr>
      </p:pic>
      <p:sp>
        <p:nvSpPr>
          <p:cNvPr id="8" name="Slide Number Placeholder 7"/>
          <p:cNvSpPr>
            <a:spLocks noGrp="1"/>
          </p:cNvSpPr>
          <p:nvPr>
            <p:ph type="sldNum" sz="quarter" idx="12"/>
          </p:nvPr>
        </p:nvSpPr>
        <p:spPr/>
        <p:txBody>
          <a:bodyPr/>
          <a:lstStyle/>
          <a:p>
            <a:fld id="{CB22E4E7-2E07-4B75-9F87-F6C9715E2A98}" type="slidenum">
              <a:rPr lang="en-GB" smtClean="0"/>
              <a:pPr/>
              <a:t>1</a:t>
            </a:fld>
            <a:endParaRPr lang="en-GB"/>
          </a:p>
        </p:txBody>
      </p:sp>
      <p:pic>
        <p:nvPicPr>
          <p:cNvPr id="9" name="TRexcerpt55-95.wav">
            <a:hlinkClick r:id="" action="ppaction://media"/>
          </p:cNvPr>
          <p:cNvPicPr>
            <a:picLocks noRot="1" noChangeAspect="1"/>
          </p:cNvPicPr>
          <p:nvPr>
            <a:wavAudioFile r:embed="rId3" name="TRexcerpt55-95.wav"/>
          </p:nvPr>
        </p:nvPicPr>
        <p:blipFill>
          <a:blip r:embed="rId8"/>
          <a:stretch>
            <a:fillRect/>
          </a:stretch>
        </p:blipFill>
        <p:spPr>
          <a:xfrm>
            <a:off x="6786578" y="3500438"/>
            <a:ext cx="304800" cy="304800"/>
          </a:xfrm>
          <a:prstGeom prst="rect">
            <a:avLst/>
          </a:prstGeom>
        </p:spPr>
      </p:pic>
      <p:pic>
        <p:nvPicPr>
          <p:cNvPr id="11" name="Picture 10" descr="SShProMarkers400px.jpg"/>
          <p:cNvPicPr>
            <a:picLocks noChangeAspect="1"/>
          </p:cNvPicPr>
          <p:nvPr/>
        </p:nvPicPr>
        <p:blipFill>
          <a:blip r:embed="rId9"/>
          <a:stretch>
            <a:fillRect/>
          </a:stretch>
        </p:blipFill>
        <p:spPr>
          <a:xfrm>
            <a:off x="2643174" y="3786190"/>
            <a:ext cx="3810000" cy="17716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00" fill="hold"/>
                                        <p:tgtEl>
                                          <p:spTgt spid="7"/>
                                        </p:tgtEl>
                                      </p:cBhvr>
                                    </p:cmd>
                                  </p:childTnLst>
                                </p:cTn>
                              </p:par>
                            </p:childTnLst>
                          </p:cTn>
                        </p:par>
                      </p:childTnLst>
                    </p:cTn>
                  </p:par>
                </p:childTnLst>
              </p:cTn>
              <p:nextCondLst>
                <p:cond evt="onClick" delay="0">
                  <p:tgtEl>
                    <p:spTgt spid="7"/>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0000" fill="hold"/>
                                        <p:tgtEl>
                                          <p:spTgt spid="9"/>
                                        </p:tgtEl>
                                      </p:cBhvr>
                                    </p:cmd>
                                  </p:childTnLst>
                                </p:cTn>
                              </p:par>
                            </p:childTnLst>
                          </p:cTn>
                        </p:par>
                      </p:childTnLst>
                    </p:cTn>
                  </p:par>
                </p:childTnLst>
              </p:cTn>
              <p:nextCondLst>
                <p:cond evt="onClick" delay="0">
                  <p:tgtEl>
                    <p:spTgt spid="9"/>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1156"/>
          </a:xfrm>
        </p:spPr>
        <p:txBody>
          <a:bodyPr>
            <a:normAutofit/>
          </a:bodyPr>
          <a:lstStyle/>
          <a:p>
            <a:r>
              <a:rPr lang="en-GB" sz="1800" dirty="0" smtClean="0"/>
              <a:t>Composers’ Desktop Project – </a:t>
            </a:r>
            <a:r>
              <a:rPr lang="en-GB" sz="1800" dirty="0" err="1" smtClean="0">
                <a:hlinkClick r:id="rId2"/>
              </a:rPr>
              <a:t>www.composersdesktop.com</a:t>
            </a:r>
            <a:endParaRPr lang="en-GB" sz="1800" dirty="0"/>
          </a:p>
        </p:txBody>
      </p:sp>
      <p:sp>
        <p:nvSpPr>
          <p:cNvPr id="3" name="Content Placeholder 2"/>
          <p:cNvSpPr>
            <a:spLocks noGrp="1"/>
          </p:cNvSpPr>
          <p:nvPr>
            <p:ph idx="1"/>
          </p:nvPr>
        </p:nvSpPr>
        <p:spPr>
          <a:xfrm>
            <a:off x="500034" y="1500174"/>
            <a:ext cx="8229600" cy="4525963"/>
          </a:xfrm>
        </p:spPr>
        <p:txBody>
          <a:bodyPr>
            <a:normAutofit lnSpcReduction="10000"/>
          </a:bodyPr>
          <a:lstStyle/>
          <a:p>
            <a:r>
              <a:rPr lang="en-GB" sz="2000" dirty="0" smtClean="0"/>
              <a:t>Original CDP sound-filing system was U</a:t>
            </a:r>
            <a:r>
              <a:rPr lang="en-GB" sz="1800" dirty="0" smtClean="0"/>
              <a:t>NIX™</a:t>
            </a:r>
            <a:r>
              <a:rPr lang="en-GB" sz="2000" dirty="0" smtClean="0"/>
              <a:t>-like, designed by Martin Atkins</a:t>
            </a:r>
          </a:p>
          <a:p>
            <a:r>
              <a:rPr lang="en-GB" sz="2000" dirty="0" smtClean="0"/>
              <a:t>All our sound processing software runs directly from the command line</a:t>
            </a:r>
          </a:p>
          <a:p>
            <a:r>
              <a:rPr lang="en-GB" sz="2000" dirty="0" smtClean="0"/>
              <a:t>The </a:t>
            </a:r>
            <a:r>
              <a:rPr lang="en-GB" sz="2000" i="1" dirty="0" smtClean="0"/>
              <a:t>Sound Loom</a:t>
            </a:r>
            <a:r>
              <a:rPr lang="en-GB" sz="2000" dirty="0" smtClean="0"/>
              <a:t> and </a:t>
            </a:r>
            <a:r>
              <a:rPr lang="en-GB" sz="2000" i="1" dirty="0" err="1" smtClean="0"/>
              <a:t>Soundshaper</a:t>
            </a:r>
            <a:r>
              <a:rPr lang="en-GB" sz="2000" dirty="0" smtClean="0"/>
              <a:t> GUIs construct command lines behind the scenes, which is why we call them ‘front ends’</a:t>
            </a:r>
          </a:p>
          <a:p>
            <a:r>
              <a:rPr lang="en-GB" sz="2000" dirty="0" smtClean="0"/>
              <a:t>This is one of the most powerful and future-proof aspects of our software</a:t>
            </a:r>
          </a:p>
          <a:p>
            <a:r>
              <a:rPr lang="en-GB" sz="2000" dirty="0" smtClean="0"/>
              <a:t>Benefits include:</a:t>
            </a:r>
          </a:p>
          <a:p>
            <a:pPr lvl="1">
              <a:buFont typeface="Courier New" pitchFamily="49" charset="0"/>
              <a:buChar char="o"/>
            </a:pPr>
            <a:r>
              <a:rPr lang="en-GB" sz="1600" b="1" dirty="0" smtClean="0"/>
              <a:t>Speed:  </a:t>
            </a:r>
            <a:r>
              <a:rPr lang="en-GB" sz="1600" dirty="0" smtClean="0"/>
              <a:t>up-arrow takes you back to previous commands</a:t>
            </a:r>
          </a:p>
          <a:p>
            <a:pPr lvl="1">
              <a:buFont typeface="Courier New" pitchFamily="49" charset="0"/>
              <a:buChar char="o"/>
            </a:pPr>
            <a:r>
              <a:rPr lang="en-GB" sz="1600" b="1" dirty="0" smtClean="0"/>
              <a:t>Batching:  </a:t>
            </a:r>
            <a:r>
              <a:rPr lang="en-GB" sz="1600" dirty="0" smtClean="0"/>
              <a:t>batch files run sequences of processes with one click:  alter &amp; rerun</a:t>
            </a:r>
          </a:p>
          <a:p>
            <a:pPr lvl="1">
              <a:buFont typeface="Courier New" pitchFamily="49" charset="0"/>
              <a:buChar char="o"/>
            </a:pPr>
            <a:r>
              <a:rPr lang="en-GB" sz="1600" b="1" dirty="0" smtClean="0"/>
              <a:t>Research: </a:t>
            </a:r>
            <a:r>
              <a:rPr lang="en-GB" sz="1600" dirty="0" smtClean="0"/>
              <a:t>underlying (non-graphical) U</a:t>
            </a:r>
            <a:r>
              <a:rPr lang="en-GB" sz="1400" dirty="0" smtClean="0"/>
              <a:t>NIX™</a:t>
            </a:r>
            <a:r>
              <a:rPr lang="en-GB" sz="1400" smtClean="0"/>
              <a:t>-like </a:t>
            </a:r>
            <a:r>
              <a:rPr lang="en-GB" sz="1600" smtClean="0"/>
              <a:t>environment</a:t>
            </a:r>
            <a:r>
              <a:rPr lang="en-GB" sz="1600" dirty="0" smtClean="0"/>
              <a:t>, Linux builds</a:t>
            </a:r>
          </a:p>
          <a:p>
            <a:pPr lvl="1">
              <a:buFont typeface="Courier New" pitchFamily="49" charset="0"/>
              <a:buChar char="o"/>
            </a:pPr>
            <a:r>
              <a:rPr lang="en-GB" sz="1600" b="1" dirty="0" smtClean="0"/>
              <a:t>Algorithmic music: </a:t>
            </a:r>
            <a:r>
              <a:rPr lang="en-GB" sz="1600" dirty="0" smtClean="0"/>
              <a:t>create and run scripts that generate scores with algorithms</a:t>
            </a:r>
          </a:p>
          <a:p>
            <a:pPr lvl="1">
              <a:buFont typeface="Courier New" pitchFamily="49" charset="0"/>
              <a:buChar char="o"/>
            </a:pPr>
            <a:r>
              <a:rPr lang="en-GB" sz="1600" b="1" dirty="0" smtClean="0"/>
              <a:t>Mobile applications: </a:t>
            </a:r>
            <a:r>
              <a:rPr lang="en-GB" sz="1600" dirty="0" smtClean="0"/>
              <a:t>call CDP processes from scripts</a:t>
            </a:r>
          </a:p>
          <a:p>
            <a:pPr lvl="1">
              <a:buFont typeface="Courier New" pitchFamily="49" charset="0"/>
              <a:buChar char="o"/>
            </a:pPr>
            <a:r>
              <a:rPr lang="en-GB" sz="1600" b="1" dirty="0" smtClean="0"/>
              <a:t>Porting:  </a:t>
            </a:r>
            <a:r>
              <a:rPr lang="en-GB" sz="1600" dirty="0" smtClean="0"/>
              <a:t>sound transformation processes ported independently of graphics</a:t>
            </a:r>
          </a:p>
          <a:p>
            <a:pPr lvl="1">
              <a:buFont typeface="Courier New" pitchFamily="49" charset="0"/>
              <a:buChar char="o"/>
            </a:pPr>
            <a:r>
              <a:rPr lang="en-GB" sz="1600" b="1" dirty="0" smtClean="0"/>
              <a:t>A mobile CDP: </a:t>
            </a:r>
            <a:r>
              <a:rPr lang="en-GB" sz="1600" dirty="0" smtClean="0"/>
              <a:t>not yet, but becoming feasible to have CDP on mobile devices</a:t>
            </a:r>
          </a:p>
          <a:p>
            <a:pPr lvl="1">
              <a:buFont typeface="Courier New" pitchFamily="49" charset="0"/>
              <a:buChar char="o"/>
            </a:pPr>
            <a:r>
              <a:rPr lang="en-GB" sz="1600" b="1" dirty="0" smtClean="0"/>
              <a:t>Disabilities: </a:t>
            </a:r>
            <a:r>
              <a:rPr lang="en-GB" sz="1600" dirty="0" smtClean="0"/>
              <a:t>text available on-screen for screen readers</a:t>
            </a:r>
          </a:p>
          <a:p>
            <a:endParaRPr lang="en-GB" sz="2000" dirty="0" smtClean="0"/>
          </a:p>
        </p:txBody>
      </p:sp>
      <p:sp>
        <p:nvSpPr>
          <p:cNvPr id="4" name="Slide Number Placeholder 3"/>
          <p:cNvSpPr>
            <a:spLocks noGrp="1"/>
          </p:cNvSpPr>
          <p:nvPr>
            <p:ph type="sldNum" sz="quarter" idx="12"/>
          </p:nvPr>
        </p:nvSpPr>
        <p:spPr/>
        <p:txBody>
          <a:bodyPr/>
          <a:lstStyle/>
          <a:p>
            <a:fld id="{CB22E4E7-2E07-4B75-9F87-F6C9715E2A98}" type="slidenum">
              <a:rPr lang="en-GB" smtClean="0"/>
              <a:pPr/>
              <a:t>10</a:t>
            </a:fld>
            <a:endParaRPr lang="en-GB"/>
          </a:p>
        </p:txBody>
      </p:sp>
      <p:sp>
        <p:nvSpPr>
          <p:cNvPr id="5" name="TextBox 4"/>
          <p:cNvSpPr txBox="1"/>
          <p:nvPr/>
        </p:nvSpPr>
        <p:spPr>
          <a:xfrm>
            <a:off x="714348" y="928670"/>
            <a:ext cx="7715304" cy="461665"/>
          </a:xfrm>
          <a:prstGeom prst="rect">
            <a:avLst/>
          </a:prstGeom>
          <a:noFill/>
        </p:spPr>
        <p:txBody>
          <a:bodyPr wrap="square" rtlCol="0">
            <a:spAutoFit/>
          </a:bodyPr>
          <a:lstStyle/>
          <a:p>
            <a:pPr algn="ctr"/>
            <a:r>
              <a:rPr lang="en-GB" sz="2400" dirty="0" smtClean="0"/>
              <a:t>Decision 3:  make use of the ‘command line’ / terminal</a:t>
            </a:r>
            <a:endParaRPr lang="en-GB"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39718"/>
          </a:xfrm>
        </p:spPr>
        <p:txBody>
          <a:bodyPr>
            <a:normAutofit/>
          </a:bodyPr>
          <a:lstStyle/>
          <a:p>
            <a:r>
              <a:rPr lang="en-GB" sz="1800" dirty="0" smtClean="0"/>
              <a:t>Composers’ Desktop Project – </a:t>
            </a:r>
            <a:r>
              <a:rPr lang="en-GB" sz="1800" dirty="0" err="1" smtClean="0">
                <a:hlinkClick r:id="rId2"/>
              </a:rPr>
              <a:t>www.composersdesktop.com</a:t>
            </a:r>
            <a:endParaRPr lang="en-GB" sz="1800" dirty="0"/>
          </a:p>
        </p:txBody>
      </p:sp>
      <p:sp>
        <p:nvSpPr>
          <p:cNvPr id="3" name="Content Placeholder 2"/>
          <p:cNvSpPr>
            <a:spLocks noGrp="1"/>
          </p:cNvSpPr>
          <p:nvPr>
            <p:ph idx="1"/>
          </p:nvPr>
        </p:nvSpPr>
        <p:spPr/>
        <p:txBody>
          <a:bodyPr>
            <a:normAutofit/>
          </a:bodyPr>
          <a:lstStyle/>
          <a:p>
            <a:pPr>
              <a:buNone/>
            </a:pPr>
            <a:r>
              <a:rPr lang="en-GB" sz="1100" dirty="0" smtClean="0"/>
              <a:t>echo on</a:t>
            </a:r>
          </a:p>
          <a:p>
            <a:pPr>
              <a:buNone/>
            </a:pPr>
            <a:endParaRPr lang="en-GB" sz="1100" dirty="0" smtClean="0"/>
          </a:p>
          <a:p>
            <a:pPr>
              <a:buNone/>
            </a:pPr>
            <a:r>
              <a:rPr lang="en-GB" sz="1100" dirty="0" err="1" smtClean="0"/>
              <a:t>rem</a:t>
            </a:r>
            <a:r>
              <a:rPr lang="en-GB" sz="1100" dirty="0" smtClean="0"/>
              <a:t> MAKE THE INPUT MONO</a:t>
            </a:r>
          </a:p>
          <a:p>
            <a:pPr>
              <a:buNone/>
            </a:pPr>
            <a:r>
              <a:rPr lang="en-GB" sz="1100" dirty="0" smtClean="0"/>
              <a:t>housekeep </a:t>
            </a:r>
            <a:r>
              <a:rPr lang="en-GB" sz="1100" dirty="0" err="1" smtClean="0"/>
              <a:t>chans</a:t>
            </a:r>
            <a:r>
              <a:rPr lang="en-GB" sz="1100" dirty="0" smtClean="0"/>
              <a:t> 4 </a:t>
            </a:r>
            <a:r>
              <a:rPr lang="en-GB" sz="1100" dirty="0" err="1" smtClean="0"/>
              <a:t>insndlongc.wav</a:t>
            </a:r>
            <a:r>
              <a:rPr lang="en-GB" sz="1100" dirty="0" smtClean="0"/>
              <a:t> </a:t>
            </a:r>
            <a:r>
              <a:rPr lang="en-GB" sz="1100" dirty="0" err="1" smtClean="0"/>
              <a:t>insnd.wav</a:t>
            </a:r>
            <a:endParaRPr lang="en-GB" sz="1100" dirty="0" smtClean="0"/>
          </a:p>
          <a:p>
            <a:pPr>
              <a:buNone/>
            </a:pPr>
            <a:r>
              <a:rPr lang="en-GB" sz="1100" dirty="0" err="1" smtClean="0"/>
              <a:t>rem</a:t>
            </a:r>
            <a:r>
              <a:rPr lang="en-GB" sz="1100" dirty="0" smtClean="0"/>
              <a:t> ANALYSE INPUT SOUNDFILE</a:t>
            </a:r>
          </a:p>
          <a:p>
            <a:pPr>
              <a:buNone/>
            </a:pPr>
            <a:r>
              <a:rPr lang="en-GB" sz="1100" dirty="0" err="1" smtClean="0"/>
              <a:t>pvoc</a:t>
            </a:r>
            <a:r>
              <a:rPr lang="en-GB" sz="1100" dirty="0" smtClean="0"/>
              <a:t> anal 1 </a:t>
            </a:r>
            <a:r>
              <a:rPr lang="en-GB" sz="1100" dirty="0" err="1" smtClean="0"/>
              <a:t>insnd.wav</a:t>
            </a:r>
            <a:r>
              <a:rPr lang="en-GB" sz="1100" dirty="0" smtClean="0"/>
              <a:t> </a:t>
            </a:r>
            <a:r>
              <a:rPr lang="en-GB" sz="1100" dirty="0" err="1" smtClean="0"/>
              <a:t>insnd.ana</a:t>
            </a:r>
            <a:endParaRPr lang="en-GB" sz="1100" dirty="0" smtClean="0"/>
          </a:p>
          <a:p>
            <a:pPr>
              <a:buNone/>
            </a:pPr>
            <a:r>
              <a:rPr lang="en-GB" sz="1100" dirty="0" err="1" smtClean="0"/>
              <a:t>rem</a:t>
            </a:r>
            <a:r>
              <a:rPr lang="en-GB" sz="1100" dirty="0" smtClean="0"/>
              <a:t> TRANSPOSE with Feel2 </a:t>
            </a:r>
            <a:r>
              <a:rPr lang="en-GB" sz="1100" dirty="0" err="1" smtClean="0"/>
              <a:t>brk</a:t>
            </a:r>
            <a:r>
              <a:rPr lang="en-GB" sz="1100" dirty="0" smtClean="0"/>
              <a:t> files without changing </a:t>
            </a:r>
            <a:r>
              <a:rPr lang="en-GB" sz="1100" dirty="0" err="1" smtClean="0"/>
              <a:t>outdur</a:t>
            </a:r>
            <a:endParaRPr lang="en-GB" sz="1100" dirty="0" smtClean="0"/>
          </a:p>
          <a:p>
            <a:pPr>
              <a:buNone/>
            </a:pPr>
            <a:r>
              <a:rPr lang="en-GB" sz="1100" dirty="0" err="1" smtClean="0"/>
              <a:t>repitch</a:t>
            </a:r>
            <a:r>
              <a:rPr lang="en-GB" sz="1100" dirty="0" smtClean="0"/>
              <a:t> transpose 3 </a:t>
            </a:r>
            <a:r>
              <a:rPr lang="en-GB" sz="1100" dirty="0" err="1" smtClean="0"/>
              <a:t>insnd.ana</a:t>
            </a:r>
            <a:r>
              <a:rPr lang="en-GB" sz="1100" dirty="0" smtClean="0"/>
              <a:t> feeltvtpose1.ana </a:t>
            </a:r>
            <a:r>
              <a:rPr lang="en-GB" sz="1100" b="1" dirty="0" smtClean="0"/>
              <a:t>feeltvwide1.brk</a:t>
            </a:r>
          </a:p>
          <a:p>
            <a:pPr>
              <a:buNone/>
            </a:pPr>
            <a:r>
              <a:rPr lang="en-GB" sz="1100" dirty="0" err="1" smtClean="0"/>
              <a:t>repitch</a:t>
            </a:r>
            <a:r>
              <a:rPr lang="en-GB" sz="1100" dirty="0" smtClean="0"/>
              <a:t> transpose 3 </a:t>
            </a:r>
            <a:r>
              <a:rPr lang="en-GB" sz="1100" dirty="0" err="1" smtClean="0"/>
              <a:t>insnd.ana</a:t>
            </a:r>
            <a:r>
              <a:rPr lang="en-GB" sz="1100" dirty="0" smtClean="0"/>
              <a:t> feeltvtpose2.ana </a:t>
            </a:r>
            <a:r>
              <a:rPr lang="en-GB" sz="1100" b="1" dirty="0" smtClean="0"/>
              <a:t>feeltvwide2.brk</a:t>
            </a:r>
          </a:p>
          <a:p>
            <a:pPr>
              <a:buNone/>
            </a:pPr>
            <a:r>
              <a:rPr lang="en-GB" sz="1100" dirty="0" err="1" smtClean="0"/>
              <a:t>repitch</a:t>
            </a:r>
            <a:r>
              <a:rPr lang="en-GB" sz="1100" dirty="0" smtClean="0"/>
              <a:t> transpose 3 </a:t>
            </a:r>
            <a:r>
              <a:rPr lang="en-GB" sz="1100" dirty="0" err="1" smtClean="0"/>
              <a:t>insnd.ana</a:t>
            </a:r>
            <a:r>
              <a:rPr lang="en-GB" sz="1100" dirty="0" smtClean="0"/>
              <a:t> feeltvtpose3.ana </a:t>
            </a:r>
            <a:r>
              <a:rPr lang="en-GB" sz="1100" b="1" dirty="0" smtClean="0"/>
              <a:t>feeltvwide3.brk</a:t>
            </a:r>
          </a:p>
          <a:p>
            <a:pPr>
              <a:buNone/>
            </a:pPr>
            <a:r>
              <a:rPr lang="en-GB" sz="1100" dirty="0" err="1" smtClean="0"/>
              <a:t>rem</a:t>
            </a:r>
            <a:r>
              <a:rPr lang="en-GB" sz="1100" dirty="0" smtClean="0"/>
              <a:t> RESYNTHESISE</a:t>
            </a:r>
          </a:p>
          <a:p>
            <a:pPr>
              <a:buNone/>
            </a:pPr>
            <a:r>
              <a:rPr lang="en-GB" sz="1100" dirty="0" err="1" smtClean="0"/>
              <a:t>pvoc</a:t>
            </a:r>
            <a:r>
              <a:rPr lang="en-GB" sz="1100" dirty="0" smtClean="0"/>
              <a:t> </a:t>
            </a:r>
            <a:r>
              <a:rPr lang="en-GB" sz="1100" dirty="0" err="1" smtClean="0"/>
              <a:t>synth</a:t>
            </a:r>
            <a:r>
              <a:rPr lang="en-GB" sz="1100" dirty="0" smtClean="0"/>
              <a:t> feeltvtpose1.ana feeltvtpose1.wav</a:t>
            </a:r>
          </a:p>
          <a:p>
            <a:pPr>
              <a:buNone/>
            </a:pPr>
            <a:r>
              <a:rPr lang="en-GB" sz="1100" dirty="0" err="1" smtClean="0"/>
              <a:t>pvoc</a:t>
            </a:r>
            <a:r>
              <a:rPr lang="en-GB" sz="1100" dirty="0" smtClean="0"/>
              <a:t> </a:t>
            </a:r>
            <a:r>
              <a:rPr lang="en-GB" sz="1100" dirty="0" err="1" smtClean="0"/>
              <a:t>synth</a:t>
            </a:r>
            <a:r>
              <a:rPr lang="en-GB" sz="1100" dirty="0" smtClean="0"/>
              <a:t> feeltvtpose2.ana feeltvtpose2.wav</a:t>
            </a:r>
          </a:p>
          <a:p>
            <a:pPr>
              <a:buNone/>
            </a:pPr>
            <a:r>
              <a:rPr lang="en-GB" sz="1100" dirty="0" err="1" smtClean="0"/>
              <a:t>pvoc</a:t>
            </a:r>
            <a:r>
              <a:rPr lang="en-GB" sz="1100" dirty="0" smtClean="0"/>
              <a:t> </a:t>
            </a:r>
            <a:r>
              <a:rPr lang="en-GB" sz="1100" dirty="0" err="1" smtClean="0"/>
              <a:t>synth</a:t>
            </a:r>
            <a:r>
              <a:rPr lang="en-GB" sz="1100" dirty="0" smtClean="0"/>
              <a:t> feeltvtpose3.ana feeltvtpose3.wav</a:t>
            </a:r>
          </a:p>
          <a:p>
            <a:pPr>
              <a:buNone/>
            </a:pPr>
            <a:r>
              <a:rPr lang="en-GB" sz="1100" dirty="0" err="1" smtClean="0"/>
              <a:t>rem</a:t>
            </a:r>
            <a:r>
              <a:rPr lang="en-GB" sz="1100" dirty="0" smtClean="0"/>
              <a:t> MIX</a:t>
            </a:r>
          </a:p>
          <a:p>
            <a:pPr>
              <a:buNone/>
            </a:pPr>
            <a:r>
              <a:rPr lang="en-GB" sz="1100" dirty="0" err="1" smtClean="0"/>
              <a:t>submix</a:t>
            </a:r>
            <a:r>
              <a:rPr lang="en-GB" sz="1100" dirty="0" smtClean="0"/>
              <a:t> mix </a:t>
            </a:r>
            <a:r>
              <a:rPr lang="en-GB" sz="1100" dirty="0" err="1" smtClean="0"/>
              <a:t>feeltvtposeallsd.mix</a:t>
            </a:r>
            <a:r>
              <a:rPr lang="en-GB" sz="1100" dirty="0" smtClean="0"/>
              <a:t> </a:t>
            </a:r>
            <a:r>
              <a:rPr lang="en-GB" sz="1100" dirty="0" err="1" smtClean="0"/>
              <a:t>feeltvtposeallsd.wav</a:t>
            </a:r>
            <a:endParaRPr lang="en-GB" sz="1100" dirty="0" smtClean="0"/>
          </a:p>
          <a:p>
            <a:pPr>
              <a:buNone/>
            </a:pPr>
            <a:r>
              <a:rPr lang="en-GB" sz="1100" dirty="0" err="1" smtClean="0"/>
              <a:t>rem</a:t>
            </a:r>
            <a:r>
              <a:rPr lang="en-GB" sz="1100" dirty="0" smtClean="0"/>
              <a:t> PLAY RESULT</a:t>
            </a:r>
          </a:p>
          <a:p>
            <a:pPr>
              <a:buNone/>
            </a:pPr>
            <a:r>
              <a:rPr lang="en-GB" sz="1100" dirty="0" err="1" smtClean="0"/>
              <a:t>pvplay</a:t>
            </a:r>
            <a:r>
              <a:rPr lang="en-GB" sz="1100" dirty="0" smtClean="0"/>
              <a:t> </a:t>
            </a:r>
            <a:r>
              <a:rPr lang="en-GB" sz="1100" dirty="0" err="1" smtClean="0"/>
              <a:t>feeltvtposeallsd.wav</a:t>
            </a:r>
            <a:endParaRPr lang="en-GB" sz="1100" dirty="0" smtClean="0"/>
          </a:p>
          <a:p>
            <a:pPr>
              <a:buNone/>
            </a:pPr>
            <a:r>
              <a:rPr lang="en-GB" sz="1100" dirty="0" err="1" smtClean="0"/>
              <a:t>ren</a:t>
            </a:r>
            <a:r>
              <a:rPr lang="en-GB" sz="1100" dirty="0" smtClean="0"/>
              <a:t> </a:t>
            </a:r>
            <a:r>
              <a:rPr lang="en-GB" sz="1100" dirty="0" err="1" smtClean="0"/>
              <a:t>feeltvtposeallsd.wav</a:t>
            </a:r>
            <a:r>
              <a:rPr lang="en-GB" sz="1100" dirty="0" smtClean="0"/>
              <a:t> feeltv3brkswidesd.wav</a:t>
            </a:r>
          </a:p>
          <a:p>
            <a:pPr>
              <a:buNone/>
            </a:pPr>
            <a:endParaRPr lang="en-GB" sz="1100" dirty="0" smtClean="0"/>
          </a:p>
          <a:p>
            <a:pPr>
              <a:buNone/>
            </a:pPr>
            <a:r>
              <a:rPr lang="en-GB" sz="1100" dirty="0" smtClean="0"/>
              <a:t>echo off</a:t>
            </a:r>
            <a:endParaRPr lang="en-GB" sz="1100" dirty="0"/>
          </a:p>
        </p:txBody>
      </p:sp>
      <p:sp>
        <p:nvSpPr>
          <p:cNvPr id="4" name="Slide Number Placeholder 3"/>
          <p:cNvSpPr>
            <a:spLocks noGrp="1"/>
          </p:cNvSpPr>
          <p:nvPr>
            <p:ph type="sldNum" sz="quarter" idx="12"/>
          </p:nvPr>
        </p:nvSpPr>
        <p:spPr/>
        <p:txBody>
          <a:bodyPr/>
          <a:lstStyle/>
          <a:p>
            <a:fld id="{CB22E4E7-2E07-4B75-9F87-F6C9715E2A98}" type="slidenum">
              <a:rPr lang="en-GB" smtClean="0"/>
              <a:pPr/>
              <a:t>11</a:t>
            </a:fld>
            <a:endParaRPr lang="en-GB"/>
          </a:p>
        </p:txBody>
      </p:sp>
      <p:sp>
        <p:nvSpPr>
          <p:cNvPr id="5" name="TextBox 4"/>
          <p:cNvSpPr txBox="1"/>
          <p:nvPr/>
        </p:nvSpPr>
        <p:spPr>
          <a:xfrm>
            <a:off x="571472" y="857232"/>
            <a:ext cx="8072494" cy="369332"/>
          </a:xfrm>
          <a:prstGeom prst="rect">
            <a:avLst/>
          </a:prstGeom>
          <a:noFill/>
        </p:spPr>
        <p:txBody>
          <a:bodyPr wrap="square" rtlCol="0">
            <a:spAutoFit/>
          </a:bodyPr>
          <a:lstStyle/>
          <a:p>
            <a:pPr algn="ctr"/>
            <a:r>
              <a:rPr lang="en-GB" dirty="0" smtClean="0"/>
              <a:t>MS-DOS /  Batch file that uses a T-V script</a:t>
            </a:r>
            <a:endParaRPr lang="en-GB"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1156"/>
          </a:xfrm>
        </p:spPr>
        <p:txBody>
          <a:bodyPr>
            <a:normAutofit/>
          </a:bodyPr>
          <a:lstStyle/>
          <a:p>
            <a:r>
              <a:rPr lang="en-GB" sz="1800" dirty="0" smtClean="0"/>
              <a:t>Composers’ Desktop Project – </a:t>
            </a:r>
            <a:r>
              <a:rPr lang="en-GB" sz="1800" dirty="0" err="1" smtClean="0">
                <a:hlinkClick r:id="rId2"/>
              </a:rPr>
              <a:t>www.composersdesktop.com</a:t>
            </a:r>
            <a:endParaRPr lang="en-GB" sz="1800" dirty="0"/>
          </a:p>
        </p:txBody>
      </p:sp>
      <p:sp>
        <p:nvSpPr>
          <p:cNvPr id="3" name="Content Placeholder 2"/>
          <p:cNvSpPr>
            <a:spLocks noGrp="1"/>
          </p:cNvSpPr>
          <p:nvPr>
            <p:ph idx="1"/>
          </p:nvPr>
        </p:nvSpPr>
        <p:spPr/>
        <p:txBody>
          <a:bodyPr>
            <a:normAutofit/>
          </a:bodyPr>
          <a:lstStyle/>
          <a:p>
            <a:r>
              <a:rPr lang="en-GB" sz="2000" dirty="0" smtClean="0"/>
              <a:t>Audio resolutions are much higher than visual (e.g. 44.1kps =&gt; 192kps), whereas 24 frames per second fools the eye</a:t>
            </a:r>
          </a:p>
          <a:p>
            <a:r>
              <a:rPr lang="en-GB" sz="2000" dirty="0" smtClean="0"/>
              <a:t>Representing sound visually involves compromises:  number of pixels available on-screen is much less than the sample rate</a:t>
            </a:r>
          </a:p>
          <a:p>
            <a:r>
              <a:rPr lang="en-GB" sz="2000" dirty="0" smtClean="0"/>
              <a:t>In the </a:t>
            </a:r>
            <a:r>
              <a:rPr lang="en-GB" sz="2000" i="1" dirty="0" err="1" smtClean="0"/>
              <a:t>Soundshaper</a:t>
            </a:r>
            <a:r>
              <a:rPr lang="en-GB" sz="2000" dirty="0" smtClean="0"/>
              <a:t> GUI, cut points are found by listening, but the GUI aids resetting the points</a:t>
            </a:r>
          </a:p>
          <a:p>
            <a:r>
              <a:rPr lang="en-GB" sz="2000" dirty="0" smtClean="0"/>
              <a:t>We trust the ear and the circular process of making, listening, and revising</a:t>
            </a:r>
          </a:p>
          <a:p>
            <a:r>
              <a:rPr lang="en-GB" sz="2000" dirty="0" smtClean="0"/>
              <a:t>CDP does have a number of graphic programs along with two GUIs for the whole system (</a:t>
            </a:r>
            <a:r>
              <a:rPr lang="en-GB" sz="2000" i="1" dirty="0" smtClean="0"/>
              <a:t>Sound Loom</a:t>
            </a:r>
            <a:r>
              <a:rPr lang="en-GB" sz="2000" dirty="0" smtClean="0"/>
              <a:t> [PC &amp; Mac] and </a:t>
            </a:r>
            <a:r>
              <a:rPr lang="en-GB" sz="2000" i="1" dirty="0" err="1" smtClean="0"/>
              <a:t>Soundshaper</a:t>
            </a:r>
            <a:r>
              <a:rPr lang="en-GB" sz="2000" i="1" dirty="0" smtClean="0"/>
              <a:t> </a:t>
            </a:r>
            <a:r>
              <a:rPr lang="en-GB" sz="2000" dirty="0" smtClean="0"/>
              <a:t>[PC only])</a:t>
            </a:r>
          </a:p>
          <a:p>
            <a:r>
              <a:rPr lang="en-GB" sz="2000" dirty="0" smtClean="0"/>
              <a:t>VIEWSF displays a </a:t>
            </a:r>
            <a:r>
              <a:rPr lang="en-GB" sz="2000" dirty="0" err="1" smtClean="0"/>
              <a:t>soundfile</a:t>
            </a:r>
            <a:r>
              <a:rPr lang="en-GB" sz="2000" dirty="0" smtClean="0"/>
              <a:t> down to the single sample</a:t>
            </a:r>
          </a:p>
          <a:p>
            <a:r>
              <a:rPr lang="en-GB" sz="2000" dirty="0" smtClean="0"/>
              <a:t>CDP users generally work in a hybrid environment, with </a:t>
            </a:r>
            <a:r>
              <a:rPr lang="en-GB" sz="2000" i="1" dirty="0" smtClean="0"/>
              <a:t>Audition</a:t>
            </a:r>
            <a:r>
              <a:rPr lang="en-GB" sz="2000" dirty="0" smtClean="0"/>
              <a:t> a popular choice for graphic </a:t>
            </a:r>
            <a:r>
              <a:rPr lang="en-GB" sz="2000" dirty="0" err="1" smtClean="0"/>
              <a:t>soundfile</a:t>
            </a:r>
            <a:r>
              <a:rPr lang="en-GB" sz="2000" dirty="0" smtClean="0"/>
              <a:t> editor</a:t>
            </a:r>
          </a:p>
          <a:p>
            <a:endParaRPr lang="en-GB" sz="2000" dirty="0" smtClean="0"/>
          </a:p>
          <a:p>
            <a:endParaRPr lang="en-GB" sz="2000" dirty="0" smtClean="0"/>
          </a:p>
          <a:p>
            <a:endParaRPr lang="en-GB" sz="2000" dirty="0"/>
          </a:p>
        </p:txBody>
      </p:sp>
      <p:sp>
        <p:nvSpPr>
          <p:cNvPr id="4" name="Slide Number Placeholder 3"/>
          <p:cNvSpPr>
            <a:spLocks noGrp="1"/>
          </p:cNvSpPr>
          <p:nvPr>
            <p:ph type="sldNum" sz="quarter" idx="12"/>
          </p:nvPr>
        </p:nvSpPr>
        <p:spPr/>
        <p:txBody>
          <a:bodyPr/>
          <a:lstStyle/>
          <a:p>
            <a:fld id="{CB22E4E7-2E07-4B75-9F87-F6C9715E2A98}" type="slidenum">
              <a:rPr lang="en-GB" smtClean="0"/>
              <a:pPr/>
              <a:t>12</a:t>
            </a:fld>
            <a:endParaRPr lang="en-GB"/>
          </a:p>
        </p:txBody>
      </p:sp>
      <p:sp>
        <p:nvSpPr>
          <p:cNvPr id="6" name="TextBox 5"/>
          <p:cNvSpPr txBox="1"/>
          <p:nvPr/>
        </p:nvSpPr>
        <p:spPr>
          <a:xfrm>
            <a:off x="642910" y="857232"/>
            <a:ext cx="7858180" cy="830997"/>
          </a:xfrm>
          <a:prstGeom prst="rect">
            <a:avLst/>
          </a:prstGeom>
          <a:noFill/>
        </p:spPr>
        <p:txBody>
          <a:bodyPr wrap="square" rtlCol="0">
            <a:spAutoFit/>
          </a:bodyPr>
          <a:lstStyle/>
          <a:p>
            <a:r>
              <a:rPr lang="en-GB" sz="2400" dirty="0" smtClean="0"/>
              <a:t>Decision 4:  listening over graphical representation</a:t>
            </a:r>
          </a:p>
          <a:p>
            <a:endParaRPr lang="en-GB"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1156"/>
          </a:xfrm>
        </p:spPr>
        <p:txBody>
          <a:bodyPr>
            <a:normAutofit/>
          </a:bodyPr>
          <a:lstStyle/>
          <a:p>
            <a:r>
              <a:rPr lang="en-GB" sz="1800" dirty="0" smtClean="0"/>
              <a:t>Composers’ Desktop Project – </a:t>
            </a:r>
            <a:r>
              <a:rPr lang="en-GB" sz="1800" dirty="0" err="1" smtClean="0">
                <a:hlinkClick r:id="rId2"/>
              </a:rPr>
              <a:t>www.composersdesktop.com</a:t>
            </a:r>
            <a:endParaRPr lang="en-GB" sz="1800" dirty="0"/>
          </a:p>
        </p:txBody>
      </p:sp>
      <p:sp>
        <p:nvSpPr>
          <p:cNvPr id="3" name="Content Placeholder 2"/>
          <p:cNvSpPr>
            <a:spLocks noGrp="1"/>
          </p:cNvSpPr>
          <p:nvPr>
            <p:ph idx="1"/>
          </p:nvPr>
        </p:nvSpPr>
        <p:spPr/>
        <p:txBody>
          <a:bodyPr>
            <a:normAutofit/>
          </a:bodyPr>
          <a:lstStyle/>
          <a:p>
            <a:r>
              <a:rPr lang="en-GB" sz="2000" dirty="0" smtClean="0"/>
              <a:t>Keywords:  variation, integration, form, parameter space, time-varying movement, interpolation, vertical mixing</a:t>
            </a:r>
          </a:p>
          <a:p>
            <a:r>
              <a:rPr lang="en-GB" sz="2000" dirty="0" smtClean="0"/>
              <a:t>Some important areas of the CDP sound transformation software:</a:t>
            </a:r>
          </a:p>
          <a:p>
            <a:pPr lvl="1">
              <a:buFont typeface="Courier New" pitchFamily="49" charset="0"/>
              <a:buChar char="o"/>
            </a:pPr>
            <a:r>
              <a:rPr lang="en-GB" sz="1600" b="1" dirty="0" smtClean="0"/>
              <a:t>Segmentation</a:t>
            </a:r>
            <a:r>
              <a:rPr lang="en-GB" sz="1600" dirty="0" smtClean="0"/>
              <a:t> – break up into pieces and rearrange</a:t>
            </a:r>
          </a:p>
          <a:p>
            <a:pPr lvl="1">
              <a:buFont typeface="Courier New" pitchFamily="49" charset="0"/>
              <a:buChar char="o"/>
            </a:pPr>
            <a:r>
              <a:rPr lang="en-GB" sz="1600" b="1" dirty="0" smtClean="0"/>
              <a:t>Distortion</a:t>
            </a:r>
            <a:r>
              <a:rPr lang="en-GB" sz="1600" dirty="0" smtClean="0"/>
              <a:t> – strong, visceral sounds via </a:t>
            </a:r>
            <a:r>
              <a:rPr lang="en-GB" sz="1600" dirty="0" err="1" smtClean="0"/>
              <a:t>wavecycle</a:t>
            </a:r>
            <a:r>
              <a:rPr lang="en-GB" sz="1600" dirty="0" smtClean="0"/>
              <a:t> manipulation (uses zero crossings)</a:t>
            </a:r>
          </a:p>
          <a:p>
            <a:pPr lvl="1">
              <a:buFont typeface="Courier New" pitchFamily="49" charset="0"/>
              <a:buChar char="o"/>
            </a:pPr>
            <a:r>
              <a:rPr lang="en-GB" sz="1600" b="1" dirty="0" smtClean="0"/>
              <a:t>Enveloping</a:t>
            </a:r>
            <a:r>
              <a:rPr lang="en-GB" sz="1600" dirty="0" smtClean="0"/>
              <a:t> – extract amplitude or spectral envelopes, reshape, impose elsewhere</a:t>
            </a:r>
          </a:p>
          <a:p>
            <a:pPr lvl="1">
              <a:buFont typeface="Courier New" pitchFamily="49" charset="0"/>
              <a:buChar char="o"/>
            </a:pPr>
            <a:r>
              <a:rPr lang="en-GB" sz="1600" b="1" dirty="0" smtClean="0"/>
              <a:t>Multi-event textures </a:t>
            </a:r>
            <a:r>
              <a:rPr lang="en-GB" sz="1600" dirty="0" smtClean="0"/>
              <a:t>– multiply a sound in horizontal &amp; vertical space with density controls, options for mapping to a harmonic grid or using defined pitched &amp; rhythmic motifs</a:t>
            </a:r>
          </a:p>
          <a:p>
            <a:pPr lvl="1">
              <a:buFont typeface="Courier New" pitchFamily="49" charset="0"/>
              <a:buChar char="o"/>
            </a:pPr>
            <a:r>
              <a:rPr lang="en-GB" sz="1600" b="1" dirty="0" smtClean="0"/>
              <a:t>Transitions between sounds </a:t>
            </a:r>
            <a:r>
              <a:rPr lang="en-GB" sz="1600" dirty="0" smtClean="0"/>
              <a:t>– moving between sounds in various ways, esp. morphing</a:t>
            </a:r>
          </a:p>
          <a:p>
            <a:pPr lvl="1">
              <a:buFont typeface="Courier New" pitchFamily="49" charset="0"/>
              <a:buChar char="o"/>
            </a:pPr>
            <a:r>
              <a:rPr lang="en-GB" sz="1600" b="1" dirty="0" smtClean="0"/>
              <a:t>Handling vocal sounds </a:t>
            </a:r>
            <a:r>
              <a:rPr lang="en-GB" sz="1600" dirty="0" smtClean="0"/>
              <a:t>– based on formant analysis plus working with pitch-synchronised vocal grains</a:t>
            </a:r>
          </a:p>
          <a:p>
            <a:pPr lvl="1">
              <a:buFont typeface="Courier New" pitchFamily="49" charset="0"/>
              <a:buChar char="o"/>
            </a:pPr>
            <a:r>
              <a:rPr lang="en-GB" sz="1600" b="1" dirty="0" smtClean="0"/>
              <a:t>Pitch profiles </a:t>
            </a:r>
            <a:r>
              <a:rPr lang="en-GB" sz="1600" dirty="0" smtClean="0"/>
              <a:t>– extract and work with pitch profiles, combining with transposition data</a:t>
            </a:r>
          </a:p>
          <a:p>
            <a:pPr lvl="1">
              <a:buFont typeface="Courier New" pitchFamily="49" charset="0"/>
              <a:buChar char="o"/>
            </a:pPr>
            <a:r>
              <a:rPr lang="en-GB" sz="1600" b="1" dirty="0" smtClean="0"/>
              <a:t>Blurring</a:t>
            </a:r>
            <a:r>
              <a:rPr lang="en-GB" sz="1600" dirty="0" smtClean="0"/>
              <a:t> – play with analysis windows:  average, randomise, scatter, shuffle, weave</a:t>
            </a:r>
          </a:p>
        </p:txBody>
      </p:sp>
      <p:sp>
        <p:nvSpPr>
          <p:cNvPr id="4" name="Slide Number Placeholder 3"/>
          <p:cNvSpPr>
            <a:spLocks noGrp="1"/>
          </p:cNvSpPr>
          <p:nvPr>
            <p:ph type="sldNum" sz="quarter" idx="12"/>
          </p:nvPr>
        </p:nvSpPr>
        <p:spPr/>
        <p:txBody>
          <a:bodyPr/>
          <a:lstStyle/>
          <a:p>
            <a:fld id="{CB22E4E7-2E07-4B75-9F87-F6C9715E2A98}" type="slidenum">
              <a:rPr lang="en-GB" smtClean="0"/>
              <a:pPr/>
              <a:t>13</a:t>
            </a:fld>
            <a:endParaRPr lang="en-GB"/>
          </a:p>
        </p:txBody>
      </p:sp>
      <p:sp>
        <p:nvSpPr>
          <p:cNvPr id="5" name="TextBox 4"/>
          <p:cNvSpPr txBox="1"/>
          <p:nvPr/>
        </p:nvSpPr>
        <p:spPr>
          <a:xfrm>
            <a:off x="571472" y="928670"/>
            <a:ext cx="8072494" cy="461665"/>
          </a:xfrm>
          <a:prstGeom prst="rect">
            <a:avLst/>
          </a:prstGeom>
          <a:noFill/>
        </p:spPr>
        <p:txBody>
          <a:bodyPr wrap="square" rtlCol="0">
            <a:spAutoFit/>
          </a:bodyPr>
          <a:lstStyle/>
          <a:p>
            <a:pPr algn="ctr"/>
            <a:r>
              <a:rPr lang="en-GB" sz="2400" dirty="0" smtClean="0"/>
              <a:t>Decision 5:  maximum functionality</a:t>
            </a:r>
            <a:endParaRPr lang="en-GB"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594"/>
          </a:xfrm>
        </p:spPr>
        <p:txBody>
          <a:bodyPr>
            <a:normAutofit/>
          </a:bodyPr>
          <a:lstStyle/>
          <a:p>
            <a:r>
              <a:rPr lang="en-GB" sz="1800" dirty="0" smtClean="0"/>
              <a:t>Composers’ Desktop Project – </a:t>
            </a:r>
            <a:r>
              <a:rPr lang="en-GB" sz="1800" dirty="0" err="1" smtClean="0">
                <a:hlinkClick r:id="rId4"/>
              </a:rPr>
              <a:t>www.composersdesktop.com</a:t>
            </a:r>
            <a:endParaRPr lang="en-GB" sz="1800" dirty="0"/>
          </a:p>
        </p:txBody>
      </p:sp>
      <p:sp>
        <p:nvSpPr>
          <p:cNvPr id="3" name="Content Placeholder 2"/>
          <p:cNvSpPr>
            <a:spLocks noGrp="1"/>
          </p:cNvSpPr>
          <p:nvPr>
            <p:ph idx="1"/>
          </p:nvPr>
        </p:nvSpPr>
        <p:spPr/>
        <p:txBody>
          <a:bodyPr>
            <a:normAutofit/>
          </a:bodyPr>
          <a:lstStyle/>
          <a:p>
            <a:r>
              <a:rPr lang="en-GB" sz="2000" dirty="0" smtClean="0"/>
              <a:t>Create sounds that are expressive and effective in the research context</a:t>
            </a:r>
          </a:p>
          <a:p>
            <a:r>
              <a:rPr lang="en-GB" sz="2000" dirty="0" smtClean="0"/>
              <a:t>CDP in its command line environment fits in with other text-based research tools</a:t>
            </a:r>
          </a:p>
          <a:p>
            <a:r>
              <a:rPr lang="en-GB" sz="2000" dirty="0" smtClean="0"/>
              <a:t>Lends itself to data </a:t>
            </a:r>
            <a:r>
              <a:rPr lang="en-GB" sz="2000" dirty="0" err="1" smtClean="0"/>
              <a:t>audification</a:t>
            </a:r>
            <a:r>
              <a:rPr lang="en-GB" sz="2000" dirty="0" smtClean="0"/>
              <a:t> and </a:t>
            </a:r>
            <a:r>
              <a:rPr lang="en-GB" sz="2000" dirty="0" err="1" smtClean="0"/>
              <a:t>sonification</a:t>
            </a:r>
            <a:r>
              <a:rPr lang="en-GB" sz="2000" dirty="0" smtClean="0"/>
              <a:t> via algorithmic scripting</a:t>
            </a:r>
          </a:p>
          <a:p>
            <a:r>
              <a:rPr lang="en-GB" sz="2000" dirty="0" smtClean="0"/>
              <a:t>Example of a </a:t>
            </a:r>
            <a:r>
              <a:rPr lang="en-GB" sz="2000" dirty="0" err="1" smtClean="0"/>
              <a:t>musicalised</a:t>
            </a:r>
            <a:r>
              <a:rPr lang="en-GB" sz="2000" dirty="0" smtClean="0"/>
              <a:t> </a:t>
            </a:r>
            <a:r>
              <a:rPr lang="en-GB" sz="2000" dirty="0" err="1" smtClean="0"/>
              <a:t>sonification</a:t>
            </a:r>
            <a:r>
              <a:rPr lang="en-GB" sz="2000" dirty="0" smtClean="0"/>
              <a:t> using CDP Texture </a:t>
            </a:r>
            <a:r>
              <a:rPr lang="en-GB" sz="2000" dirty="0" err="1" smtClean="0"/>
              <a:t>Postornate</a:t>
            </a:r>
            <a:endParaRPr lang="en-GB" sz="2000" dirty="0" smtClean="0"/>
          </a:p>
          <a:p>
            <a:pPr lvl="1">
              <a:buFont typeface="Courier New" pitchFamily="49" charset="0"/>
              <a:buChar char="o"/>
            </a:pPr>
            <a:r>
              <a:rPr lang="en-GB" sz="1600" dirty="0" smtClean="0"/>
              <a:t>Source of data is simulation from the Large </a:t>
            </a:r>
            <a:r>
              <a:rPr lang="en-GB" sz="1600" dirty="0" err="1" smtClean="0"/>
              <a:t>Hadron</a:t>
            </a:r>
            <a:r>
              <a:rPr lang="en-GB" sz="1600" dirty="0" smtClean="0"/>
              <a:t> Collider  </a:t>
            </a:r>
          </a:p>
          <a:p>
            <a:pPr lvl="1">
              <a:buFont typeface="Courier New" pitchFamily="49" charset="0"/>
              <a:buChar char="o"/>
            </a:pPr>
            <a:r>
              <a:rPr lang="en-GB" sz="1600" dirty="0" smtClean="0"/>
              <a:t>A 56 note motif is created from distance between energy deposit and interaction point (event start times &amp; note duration), angular displacement from axis (pitch) and energy deposited in a cell (amplitude)</a:t>
            </a:r>
          </a:p>
          <a:p>
            <a:pPr lvl="1">
              <a:buFont typeface="Courier New" pitchFamily="49" charset="0"/>
              <a:buChar char="o"/>
            </a:pPr>
            <a:r>
              <a:rPr lang="en-GB" sz="1600" dirty="0" smtClean="0"/>
              <a:t>This motif is repeated at 1 second intervals and mixed</a:t>
            </a:r>
          </a:p>
          <a:p>
            <a:pPr lvl="1">
              <a:buFont typeface="Courier New" pitchFamily="49" charset="0"/>
              <a:buChar char="o"/>
            </a:pPr>
            <a:r>
              <a:rPr lang="en-GB" sz="1600" dirty="0" smtClean="0"/>
              <a:t>Listen for longer 1.25 sec. tones (G – MPV 79 and E – MPV 76) which are found later in the data that ring through as a descending minor 3rd</a:t>
            </a:r>
          </a:p>
          <a:p>
            <a:pPr lvl="1">
              <a:buFont typeface="Courier New" pitchFamily="49" charset="0"/>
              <a:buChar char="o"/>
            </a:pPr>
            <a:r>
              <a:rPr lang="en-GB" sz="1600" dirty="0" smtClean="0"/>
              <a:t>Part of Data file and the command line are on the next slide</a:t>
            </a:r>
          </a:p>
          <a:p>
            <a:pPr lvl="1">
              <a:buFont typeface="Courier New" pitchFamily="49" charset="0"/>
              <a:buChar char="o"/>
            </a:pPr>
            <a:r>
              <a:rPr lang="en-GB" sz="1600" dirty="0" smtClean="0"/>
              <a:t>crotxpoM1-M1-40skip1.wav</a:t>
            </a:r>
            <a:endParaRPr lang="en-GB" sz="1600" dirty="0"/>
          </a:p>
        </p:txBody>
      </p:sp>
      <p:sp>
        <p:nvSpPr>
          <p:cNvPr id="4" name="Slide Number Placeholder 3"/>
          <p:cNvSpPr>
            <a:spLocks noGrp="1"/>
          </p:cNvSpPr>
          <p:nvPr>
            <p:ph type="sldNum" sz="quarter" idx="12"/>
          </p:nvPr>
        </p:nvSpPr>
        <p:spPr/>
        <p:txBody>
          <a:bodyPr/>
          <a:lstStyle/>
          <a:p>
            <a:fld id="{CB22E4E7-2E07-4B75-9F87-F6C9715E2A98}" type="slidenum">
              <a:rPr lang="en-GB" smtClean="0"/>
              <a:pPr/>
              <a:t>14</a:t>
            </a:fld>
            <a:endParaRPr lang="en-GB"/>
          </a:p>
        </p:txBody>
      </p:sp>
      <p:sp>
        <p:nvSpPr>
          <p:cNvPr id="5" name="TextBox 4"/>
          <p:cNvSpPr txBox="1"/>
          <p:nvPr/>
        </p:nvSpPr>
        <p:spPr>
          <a:xfrm>
            <a:off x="571472" y="785794"/>
            <a:ext cx="7858180" cy="400110"/>
          </a:xfrm>
          <a:prstGeom prst="rect">
            <a:avLst/>
          </a:prstGeom>
          <a:noFill/>
        </p:spPr>
        <p:txBody>
          <a:bodyPr wrap="square" rtlCol="0">
            <a:spAutoFit/>
          </a:bodyPr>
          <a:lstStyle/>
          <a:p>
            <a:pPr algn="ctr"/>
            <a:r>
              <a:rPr lang="en-GB" sz="2000" dirty="0" smtClean="0"/>
              <a:t>Research opportunities</a:t>
            </a:r>
            <a:endParaRPr lang="en-GB" sz="2000" dirty="0"/>
          </a:p>
        </p:txBody>
      </p:sp>
      <p:pic>
        <p:nvPicPr>
          <p:cNvPr id="6" name="crotxpoM1-M1-40skip1.wav">
            <a:hlinkClick r:id="" action="ppaction://media"/>
          </p:cNvPr>
          <p:cNvPicPr>
            <a:picLocks noRot="1" noChangeAspect="1"/>
          </p:cNvPicPr>
          <p:nvPr>
            <a:wavAudioFile r:embed="rId1" name="crotxpoM1-M1-40skip1.wav"/>
          </p:nvPr>
        </p:nvPicPr>
        <p:blipFill>
          <a:blip r:embed="rId5"/>
          <a:stretch>
            <a:fillRect/>
          </a:stretch>
        </p:blipFill>
        <p:spPr>
          <a:xfrm>
            <a:off x="3643306" y="5572140"/>
            <a:ext cx="304800" cy="304800"/>
          </a:xfrm>
          <a:prstGeom prst="rect">
            <a:avLst/>
          </a:prstGeom>
        </p:spPr>
      </p:pic>
      <p:pic>
        <p:nvPicPr>
          <p:cNvPr id="7" name="Ex1jet1once.wav">
            <a:hlinkClick r:id="" action="ppaction://media"/>
          </p:cNvPr>
          <p:cNvPicPr>
            <a:picLocks noRot="1" noChangeAspect="1"/>
          </p:cNvPicPr>
          <p:nvPr>
            <a:wavAudioFile r:embed="rId2" name="Ex1jet1once.wav"/>
          </p:nvPr>
        </p:nvPicPr>
        <p:blipFill>
          <a:blip r:embed="rId6"/>
          <a:stretch>
            <a:fillRect/>
          </a:stretch>
        </p:blipFill>
        <p:spPr>
          <a:xfrm>
            <a:off x="6286512" y="3357562"/>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0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000" fill="hold"/>
                                        <p:tgtEl>
                                          <p:spTgt spid="7"/>
                                        </p:tgtEl>
                                      </p:cBhvr>
                                    </p:cmd>
                                  </p:childTnLst>
                                </p:cTn>
                              </p:par>
                            </p:childTnLst>
                          </p:cTn>
                        </p:par>
                      </p:childTnLst>
                    </p:cTn>
                  </p:par>
                </p:childTnLst>
              </p:cTn>
              <p:nextCondLst>
                <p:cond evt="onClick" delay="0">
                  <p:tgtEl>
                    <p:spTgt spid="7"/>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1156"/>
          </a:xfrm>
        </p:spPr>
        <p:txBody>
          <a:bodyPr>
            <a:normAutofit/>
          </a:bodyPr>
          <a:lstStyle/>
          <a:p>
            <a:r>
              <a:rPr lang="en-GB" sz="1800" dirty="0" smtClean="0"/>
              <a:t>Composers’ Desktop Project – </a:t>
            </a:r>
            <a:r>
              <a:rPr lang="en-GB" sz="1800" dirty="0" err="1" smtClean="0">
                <a:hlinkClick r:id="rId2"/>
              </a:rPr>
              <a:t>www.composersdesktop.com</a:t>
            </a:r>
            <a:endParaRPr lang="en-GB" sz="1800" dirty="0"/>
          </a:p>
        </p:txBody>
      </p:sp>
      <p:sp>
        <p:nvSpPr>
          <p:cNvPr id="3" name="Content Placeholder 2"/>
          <p:cNvSpPr>
            <a:spLocks noGrp="1"/>
          </p:cNvSpPr>
          <p:nvPr>
            <p:ph idx="1"/>
          </p:nvPr>
        </p:nvSpPr>
        <p:spPr/>
        <p:txBody>
          <a:bodyPr>
            <a:normAutofit/>
          </a:bodyPr>
          <a:lstStyle/>
          <a:p>
            <a:r>
              <a:rPr lang="en-GB" sz="2000" dirty="0" smtClean="0"/>
              <a:t>1</a:t>
            </a:r>
            <a:r>
              <a:rPr lang="en-GB" sz="2000" baseline="30000" dirty="0" smtClean="0"/>
              <a:t>st</a:t>
            </a:r>
            <a:r>
              <a:rPr lang="en-GB" sz="2000" dirty="0" smtClean="0"/>
              <a:t> part of the note data file used by Texture </a:t>
            </a:r>
            <a:r>
              <a:rPr lang="en-GB" sz="2000" dirty="0" err="1" smtClean="0"/>
              <a:t>Postornate</a:t>
            </a:r>
            <a:r>
              <a:rPr lang="en-GB" sz="2000" dirty="0" smtClean="0"/>
              <a:t>: </a:t>
            </a:r>
            <a:r>
              <a:rPr lang="en-GB" sz="2000" i="1" dirty="0" smtClean="0"/>
              <a:t>time</a:t>
            </a:r>
            <a:r>
              <a:rPr lang="en-GB" sz="2000" dirty="0" smtClean="0"/>
              <a:t>, </a:t>
            </a:r>
            <a:r>
              <a:rPr lang="en-GB" sz="2000" i="1" dirty="0" smtClean="0"/>
              <a:t>pitch,</a:t>
            </a:r>
            <a:r>
              <a:rPr lang="en-GB" sz="2000" dirty="0" smtClean="0"/>
              <a:t> </a:t>
            </a:r>
            <a:r>
              <a:rPr lang="en-GB" sz="2000" i="1" dirty="0" smtClean="0"/>
              <a:t>amplitude,</a:t>
            </a:r>
            <a:r>
              <a:rPr lang="en-GB" sz="2000" dirty="0" smtClean="0"/>
              <a:t> </a:t>
            </a:r>
            <a:r>
              <a:rPr lang="en-GB" sz="2000" i="1" dirty="0" smtClean="0"/>
              <a:t>duration</a:t>
            </a:r>
            <a:r>
              <a:rPr lang="en-GB" sz="2000" dirty="0" smtClean="0"/>
              <a:t> (musical values have been converted from the raw data and written to a </a:t>
            </a:r>
            <a:r>
              <a:rPr lang="en-GB" sz="2000" dirty="0" err="1" smtClean="0"/>
              <a:t>notedata</a:t>
            </a:r>
            <a:r>
              <a:rPr lang="en-GB" sz="2000" dirty="0" smtClean="0"/>
              <a:t> file by </a:t>
            </a:r>
            <a:r>
              <a:rPr lang="en-GB" sz="2000" i="1" dirty="0" smtClean="0"/>
              <a:t>data2txpo.tv</a:t>
            </a:r>
            <a:r>
              <a:rPr lang="en-GB" sz="2000" dirty="0" smtClean="0"/>
              <a:t>) – the long G is highlighted</a:t>
            </a:r>
          </a:p>
          <a:p>
            <a:pPr>
              <a:buNone/>
            </a:pPr>
            <a:endParaRPr lang="en-GB" sz="2000" dirty="0" smtClean="0"/>
          </a:p>
          <a:p>
            <a:endParaRPr lang="en-GB" sz="2000" dirty="0" smtClean="0"/>
          </a:p>
          <a:p>
            <a:endParaRPr lang="en-GB" sz="2000" dirty="0" smtClean="0"/>
          </a:p>
          <a:p>
            <a:endParaRPr lang="en-GB" sz="2000" dirty="0" smtClean="0"/>
          </a:p>
          <a:p>
            <a:endParaRPr lang="en-GB" sz="2000" dirty="0" smtClean="0"/>
          </a:p>
          <a:p>
            <a:r>
              <a:rPr lang="en-GB" sz="2000" dirty="0" smtClean="0"/>
              <a:t>The command line used to run Texture </a:t>
            </a:r>
            <a:r>
              <a:rPr lang="en-GB" sz="2000" dirty="0" err="1" smtClean="0"/>
              <a:t>Postornate</a:t>
            </a:r>
            <a:r>
              <a:rPr lang="en-GB" sz="2000" dirty="0" smtClean="0"/>
              <a:t>:</a:t>
            </a:r>
          </a:p>
          <a:p>
            <a:pPr>
              <a:buNone/>
            </a:pPr>
            <a:endParaRPr lang="en-GB" sz="2000" dirty="0"/>
          </a:p>
        </p:txBody>
      </p:sp>
      <p:sp>
        <p:nvSpPr>
          <p:cNvPr id="4" name="Slide Number Placeholder 3"/>
          <p:cNvSpPr>
            <a:spLocks noGrp="1"/>
          </p:cNvSpPr>
          <p:nvPr>
            <p:ph type="sldNum" sz="quarter" idx="12"/>
          </p:nvPr>
        </p:nvSpPr>
        <p:spPr/>
        <p:txBody>
          <a:bodyPr/>
          <a:lstStyle/>
          <a:p>
            <a:fld id="{CB22E4E7-2E07-4B75-9F87-F6C9715E2A98}" type="slidenum">
              <a:rPr lang="en-GB" smtClean="0"/>
              <a:pPr/>
              <a:t>15</a:t>
            </a:fld>
            <a:endParaRPr lang="en-GB"/>
          </a:p>
        </p:txBody>
      </p:sp>
      <p:sp>
        <p:nvSpPr>
          <p:cNvPr id="5" name="TextBox 4"/>
          <p:cNvSpPr txBox="1"/>
          <p:nvPr/>
        </p:nvSpPr>
        <p:spPr>
          <a:xfrm>
            <a:off x="571472" y="1000108"/>
            <a:ext cx="8001056" cy="369332"/>
          </a:xfrm>
          <a:prstGeom prst="rect">
            <a:avLst/>
          </a:prstGeom>
          <a:noFill/>
        </p:spPr>
        <p:txBody>
          <a:bodyPr wrap="square" rtlCol="0">
            <a:spAutoFit/>
          </a:bodyPr>
          <a:lstStyle/>
          <a:p>
            <a:pPr algn="ctr"/>
            <a:r>
              <a:rPr lang="en-GB" dirty="0" smtClean="0"/>
              <a:t>Example </a:t>
            </a:r>
            <a:r>
              <a:rPr lang="en-GB" dirty="0" err="1" smtClean="0"/>
              <a:t>sonification</a:t>
            </a:r>
            <a:r>
              <a:rPr lang="en-GB" dirty="0" smtClean="0"/>
              <a:t>  note data &amp; batch files</a:t>
            </a:r>
            <a:endParaRPr lang="en-GB" dirty="0"/>
          </a:p>
        </p:txBody>
      </p:sp>
      <p:pic>
        <p:nvPicPr>
          <p:cNvPr id="9" name="Picture 8" descr="j1M1-M1-40ndf.jpg"/>
          <p:cNvPicPr>
            <a:picLocks noChangeAspect="1"/>
          </p:cNvPicPr>
          <p:nvPr/>
        </p:nvPicPr>
        <p:blipFill>
          <a:blip r:embed="rId3"/>
          <a:stretch>
            <a:fillRect/>
          </a:stretch>
        </p:blipFill>
        <p:spPr>
          <a:xfrm>
            <a:off x="2285984" y="2714620"/>
            <a:ext cx="4248150" cy="1838325"/>
          </a:xfrm>
          <a:prstGeom prst="rect">
            <a:avLst/>
          </a:prstGeom>
        </p:spPr>
      </p:pic>
      <p:pic>
        <p:nvPicPr>
          <p:cNvPr id="10" name="Picture 9" descr="txpoM1-M1-40bat.jpg"/>
          <p:cNvPicPr>
            <a:picLocks noChangeAspect="1"/>
          </p:cNvPicPr>
          <p:nvPr/>
        </p:nvPicPr>
        <p:blipFill>
          <a:blip r:embed="rId4"/>
          <a:stretch>
            <a:fillRect/>
          </a:stretch>
        </p:blipFill>
        <p:spPr>
          <a:xfrm>
            <a:off x="857224" y="5072074"/>
            <a:ext cx="6305550" cy="42862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GB" sz="3600" dirty="0" smtClean="0"/>
              <a:t>Outline of Presentation</a:t>
            </a:r>
          </a:p>
          <a:p>
            <a:pPr algn="ctr">
              <a:buNone/>
            </a:pPr>
            <a:endParaRPr lang="en-GB" dirty="0" smtClean="0"/>
          </a:p>
          <a:p>
            <a:r>
              <a:rPr lang="en-GB" dirty="0" smtClean="0"/>
              <a:t>Who are we?</a:t>
            </a:r>
          </a:p>
          <a:p>
            <a:r>
              <a:rPr lang="en-GB" dirty="0" smtClean="0"/>
              <a:t>Aim is to show the potential of CDP software</a:t>
            </a:r>
          </a:p>
          <a:p>
            <a:r>
              <a:rPr lang="en-GB" dirty="0" smtClean="0"/>
              <a:t>Let’s listen to some sound design examples</a:t>
            </a:r>
          </a:p>
          <a:p>
            <a:r>
              <a:rPr lang="en-GB" dirty="0" smtClean="0"/>
              <a:t>5 Key decisions that informed the software</a:t>
            </a:r>
          </a:p>
          <a:p>
            <a:r>
              <a:rPr lang="en-GB" dirty="0" smtClean="0"/>
              <a:t>Some possible research applications</a:t>
            </a:r>
          </a:p>
        </p:txBody>
      </p:sp>
      <p:sp>
        <p:nvSpPr>
          <p:cNvPr id="4" name="Title 3"/>
          <p:cNvSpPr>
            <a:spLocks noGrp="1"/>
          </p:cNvSpPr>
          <p:nvPr>
            <p:ph type="title"/>
          </p:nvPr>
        </p:nvSpPr>
        <p:spPr>
          <a:xfrm>
            <a:off x="457200" y="500042"/>
            <a:ext cx="8229600" cy="571504"/>
          </a:xfrm>
        </p:spPr>
        <p:txBody>
          <a:bodyPr>
            <a:noAutofit/>
          </a:bodyPr>
          <a:lstStyle/>
          <a:p>
            <a:r>
              <a:rPr lang="en-GB" sz="1800" dirty="0" smtClean="0"/>
              <a:t>Composers’ Desktop Project – </a:t>
            </a:r>
            <a:r>
              <a:rPr lang="en-GB" sz="1800" dirty="0" err="1" smtClean="0">
                <a:hlinkClick r:id="rId2"/>
              </a:rPr>
              <a:t>www.composersdesktop.com</a:t>
            </a:r>
            <a:endParaRPr lang="en-GB" sz="1800" dirty="0"/>
          </a:p>
        </p:txBody>
      </p:sp>
      <p:sp>
        <p:nvSpPr>
          <p:cNvPr id="5" name="Slide Number Placeholder 4"/>
          <p:cNvSpPr>
            <a:spLocks noGrp="1"/>
          </p:cNvSpPr>
          <p:nvPr>
            <p:ph type="sldNum" sz="quarter" idx="12"/>
          </p:nvPr>
        </p:nvSpPr>
        <p:spPr/>
        <p:txBody>
          <a:bodyPr/>
          <a:lstStyle/>
          <a:p>
            <a:fld id="{CB22E4E7-2E07-4B75-9F87-F6C9715E2A98}" type="slidenum">
              <a:rPr lang="en-GB" smtClean="0"/>
              <a:pPr/>
              <a:t>2</a:t>
            </a:fld>
            <a:endParaRPr lang="en-GB"/>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594"/>
          </a:xfrm>
        </p:spPr>
        <p:txBody>
          <a:bodyPr>
            <a:normAutofit/>
          </a:bodyPr>
          <a:lstStyle/>
          <a:p>
            <a:r>
              <a:rPr lang="en-GB" sz="1800" dirty="0" smtClean="0"/>
              <a:t>Composers’ Desktop Project – </a:t>
            </a:r>
            <a:r>
              <a:rPr lang="en-GB" sz="1800" dirty="0" err="1" smtClean="0">
                <a:hlinkClick r:id="rId2"/>
              </a:rPr>
              <a:t>www.composersdesktop.com</a:t>
            </a:r>
            <a:endParaRPr lang="en-GB" sz="1800" dirty="0"/>
          </a:p>
        </p:txBody>
      </p:sp>
      <p:sp>
        <p:nvSpPr>
          <p:cNvPr id="3" name="Content Placeholder 2"/>
          <p:cNvSpPr>
            <a:spLocks noGrp="1"/>
          </p:cNvSpPr>
          <p:nvPr>
            <p:ph idx="1"/>
          </p:nvPr>
        </p:nvSpPr>
        <p:spPr/>
        <p:txBody>
          <a:bodyPr>
            <a:normAutofit/>
          </a:bodyPr>
          <a:lstStyle/>
          <a:p>
            <a:r>
              <a:rPr lang="en-GB" sz="1800" b="1" dirty="0" smtClean="0"/>
              <a:t>Martin Atkins </a:t>
            </a:r>
            <a:r>
              <a:rPr lang="en-GB" sz="1800" dirty="0" smtClean="0"/>
              <a:t>– computer scientist:  solved using the cartridge port  and wrote the sound operating system for the Atari ST</a:t>
            </a:r>
          </a:p>
          <a:p>
            <a:r>
              <a:rPr lang="en-GB" sz="1800" b="1" dirty="0" smtClean="0"/>
              <a:t>Andrew Bentley </a:t>
            </a:r>
            <a:r>
              <a:rPr lang="en-GB" sz="1800" dirty="0" smtClean="0"/>
              <a:t>– wrote the first set of time-domain programs, based on GRM (</a:t>
            </a:r>
            <a:r>
              <a:rPr lang="en-GB" sz="1800" dirty="0" err="1" smtClean="0"/>
              <a:t>Groupe</a:t>
            </a:r>
            <a:r>
              <a:rPr lang="en-GB" sz="1800" dirty="0" smtClean="0"/>
              <a:t> de Research Musicale) models</a:t>
            </a:r>
          </a:p>
          <a:p>
            <a:r>
              <a:rPr lang="en-GB" sz="1800" b="1" dirty="0" smtClean="0"/>
              <a:t>Tom (aka Archer) </a:t>
            </a:r>
            <a:r>
              <a:rPr lang="en-GB" sz="1800" b="1" dirty="0" err="1" smtClean="0"/>
              <a:t>Endrich</a:t>
            </a:r>
            <a:r>
              <a:rPr lang="en-GB" sz="1800" b="1" dirty="0" smtClean="0"/>
              <a:t> </a:t>
            </a:r>
            <a:r>
              <a:rPr lang="en-GB" sz="1800" dirty="0" smtClean="0"/>
              <a:t>– prepared the reference documentation for the programs and became the Administrator-Coordinator of the Project</a:t>
            </a:r>
          </a:p>
          <a:p>
            <a:r>
              <a:rPr lang="en-GB" sz="1800" b="1" dirty="0" err="1" smtClean="0"/>
              <a:t>Rajmil</a:t>
            </a:r>
            <a:r>
              <a:rPr lang="en-GB" sz="1800" b="1" dirty="0" smtClean="0"/>
              <a:t> </a:t>
            </a:r>
            <a:r>
              <a:rPr lang="en-GB" sz="1800" b="1" dirty="0" err="1" smtClean="0"/>
              <a:t>Fischman</a:t>
            </a:r>
            <a:r>
              <a:rPr lang="en-GB" sz="1800" b="1" dirty="0" smtClean="0"/>
              <a:t> </a:t>
            </a:r>
            <a:r>
              <a:rPr lang="en-GB" sz="1800" dirty="0" smtClean="0"/>
              <a:t>– wrote the first GUI for CDP software on the Atari ST</a:t>
            </a:r>
          </a:p>
          <a:p>
            <a:r>
              <a:rPr lang="en-GB" sz="1800" b="1" dirty="0" smtClean="0"/>
              <a:t>David </a:t>
            </a:r>
            <a:r>
              <a:rPr lang="en-GB" sz="1800" b="1" dirty="0" err="1" smtClean="0"/>
              <a:t>Malham</a:t>
            </a:r>
            <a:r>
              <a:rPr lang="en-GB" sz="1800" b="1" dirty="0" smtClean="0"/>
              <a:t> </a:t>
            </a:r>
            <a:r>
              <a:rPr lang="en-GB" sz="1800" dirty="0" smtClean="0"/>
              <a:t>– hardware designer:  designed the </a:t>
            </a:r>
            <a:r>
              <a:rPr lang="en-GB" sz="1800" i="1" dirty="0" err="1" smtClean="0"/>
              <a:t>SoundSTreamer</a:t>
            </a:r>
            <a:r>
              <a:rPr lang="en-GB" sz="1800" dirty="0" smtClean="0"/>
              <a:t> interface, Cartridge Port Expander and </a:t>
            </a:r>
            <a:r>
              <a:rPr lang="en-GB" sz="1800" dirty="0" err="1" smtClean="0"/>
              <a:t>DatDac</a:t>
            </a:r>
            <a:r>
              <a:rPr lang="en-GB" sz="1800" dirty="0" smtClean="0"/>
              <a:t> for the Atari computers</a:t>
            </a:r>
          </a:p>
          <a:p>
            <a:r>
              <a:rPr lang="en-GB" sz="1800" b="1" dirty="0" smtClean="0"/>
              <a:t>Richard Orton </a:t>
            </a:r>
            <a:r>
              <a:rPr lang="en-GB" sz="1800" dirty="0" smtClean="0"/>
              <a:t>– lecturer at the University of York:  wrote some pre-CDP music software and was an inspirational guide in the development of CDP</a:t>
            </a:r>
          </a:p>
          <a:p>
            <a:r>
              <a:rPr lang="en-GB" sz="1800" b="1" dirty="0" smtClean="0"/>
              <a:t>Trevor </a:t>
            </a:r>
            <a:r>
              <a:rPr lang="en-GB" sz="1800" b="1" dirty="0" err="1" smtClean="0"/>
              <a:t>Wishart</a:t>
            </a:r>
            <a:r>
              <a:rPr lang="en-GB" sz="1800" b="1" dirty="0" smtClean="0"/>
              <a:t> </a:t>
            </a:r>
            <a:r>
              <a:rPr lang="en-GB" sz="1800" dirty="0" smtClean="0"/>
              <a:t>– created the first spectral programs (based on FFT analysis via the </a:t>
            </a:r>
            <a:r>
              <a:rPr lang="en-GB" sz="1800" dirty="0" err="1" smtClean="0"/>
              <a:t>Dolson</a:t>
            </a:r>
            <a:r>
              <a:rPr lang="en-GB" sz="1800" dirty="0" smtClean="0"/>
              <a:t> Phase </a:t>
            </a:r>
            <a:r>
              <a:rPr lang="en-GB" sz="1800" dirty="0" err="1" smtClean="0"/>
              <a:t>Vocoder</a:t>
            </a:r>
            <a:r>
              <a:rPr lang="en-GB" sz="1800" dirty="0" smtClean="0"/>
              <a:t>) with help at IRCAM.  Later became the major author of the CDP sound transformation software:  now called the ‘CDP-</a:t>
            </a:r>
            <a:r>
              <a:rPr lang="en-GB" sz="1800" dirty="0" err="1" smtClean="0"/>
              <a:t>Wishart</a:t>
            </a:r>
            <a:r>
              <a:rPr lang="en-GB" sz="1800" dirty="0" smtClean="0"/>
              <a:t> Libraries’</a:t>
            </a:r>
          </a:p>
          <a:p>
            <a:endParaRPr lang="en-GB" sz="2000" dirty="0" smtClean="0"/>
          </a:p>
        </p:txBody>
      </p:sp>
      <p:sp>
        <p:nvSpPr>
          <p:cNvPr id="4" name="Slide Number Placeholder 3"/>
          <p:cNvSpPr>
            <a:spLocks noGrp="1"/>
          </p:cNvSpPr>
          <p:nvPr>
            <p:ph type="sldNum" sz="quarter" idx="12"/>
          </p:nvPr>
        </p:nvSpPr>
        <p:spPr/>
        <p:txBody>
          <a:bodyPr/>
          <a:lstStyle/>
          <a:p>
            <a:fld id="{CB22E4E7-2E07-4B75-9F87-F6C9715E2A98}" type="slidenum">
              <a:rPr lang="en-GB" smtClean="0"/>
              <a:pPr/>
              <a:t>3</a:t>
            </a:fld>
            <a:endParaRPr lang="en-GB"/>
          </a:p>
        </p:txBody>
      </p:sp>
      <p:sp>
        <p:nvSpPr>
          <p:cNvPr id="5" name="TextBox 4"/>
          <p:cNvSpPr txBox="1"/>
          <p:nvPr/>
        </p:nvSpPr>
        <p:spPr>
          <a:xfrm>
            <a:off x="1357290" y="857232"/>
            <a:ext cx="6786610" cy="400110"/>
          </a:xfrm>
          <a:prstGeom prst="rect">
            <a:avLst/>
          </a:prstGeom>
          <a:noFill/>
        </p:spPr>
        <p:txBody>
          <a:bodyPr wrap="square" rtlCol="0">
            <a:spAutoFit/>
          </a:bodyPr>
          <a:lstStyle/>
          <a:p>
            <a:pPr algn="ctr"/>
            <a:r>
              <a:rPr lang="en-GB" sz="2000" dirty="0" smtClean="0"/>
              <a:t>Who we are?  ̶  the key founders of CDP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8604"/>
            <a:ext cx="8229600" cy="571504"/>
          </a:xfrm>
        </p:spPr>
        <p:txBody>
          <a:bodyPr>
            <a:normAutofit/>
          </a:bodyPr>
          <a:lstStyle/>
          <a:p>
            <a:r>
              <a:rPr lang="en-GB" sz="1800" dirty="0" smtClean="0"/>
              <a:t>Composers’ Desktop Project – </a:t>
            </a:r>
            <a:r>
              <a:rPr lang="en-GB" sz="1800" dirty="0" err="1" smtClean="0">
                <a:hlinkClick r:id="rId8"/>
              </a:rPr>
              <a:t>www.composersdesktop.com</a:t>
            </a:r>
            <a:endParaRPr lang="en-GB" sz="1800" dirty="0"/>
          </a:p>
        </p:txBody>
      </p:sp>
      <p:sp>
        <p:nvSpPr>
          <p:cNvPr id="3" name="Content Placeholder 2"/>
          <p:cNvSpPr>
            <a:spLocks noGrp="1"/>
          </p:cNvSpPr>
          <p:nvPr>
            <p:ph idx="1"/>
          </p:nvPr>
        </p:nvSpPr>
        <p:spPr>
          <a:xfrm>
            <a:off x="457200" y="1571612"/>
            <a:ext cx="8229600" cy="4525963"/>
          </a:xfrm>
        </p:spPr>
        <p:txBody>
          <a:bodyPr>
            <a:normAutofit/>
          </a:bodyPr>
          <a:lstStyle/>
          <a:p>
            <a:r>
              <a:rPr lang="en-GB" sz="2000" dirty="0" smtClean="0"/>
              <a:t>Source sound –</a:t>
            </a:r>
          </a:p>
          <a:p>
            <a:r>
              <a:rPr lang="en-GB" sz="2000" dirty="0" smtClean="0"/>
              <a:t>Source made 30 sec long via CDP Texture Simple –  </a:t>
            </a:r>
          </a:p>
          <a:p>
            <a:r>
              <a:rPr lang="en-GB" sz="2000" dirty="0" smtClean="0"/>
              <a:t>An algorithmic script with pitch determined by several variables, including a Gauss function;  MIDI output:  ‘</a:t>
            </a:r>
            <a:r>
              <a:rPr lang="en-GB" sz="2000" dirty="0" err="1" smtClean="0"/>
              <a:t>Feel.tv</a:t>
            </a:r>
            <a:r>
              <a:rPr lang="en-GB" sz="2000" dirty="0" smtClean="0"/>
              <a:t>’ by Richard Orton, adapted by A </a:t>
            </a:r>
            <a:r>
              <a:rPr lang="en-GB" sz="2000" dirty="0" err="1" smtClean="0"/>
              <a:t>Endrich</a:t>
            </a:r>
            <a:r>
              <a:rPr lang="en-GB" sz="2000" dirty="0" smtClean="0"/>
              <a:t>.  Two performances:  </a:t>
            </a:r>
            <a:r>
              <a:rPr lang="en-GB" sz="2000" b="1" dirty="0" smtClean="0"/>
              <a:t>1) </a:t>
            </a:r>
            <a:r>
              <a:rPr lang="en-GB" sz="2000" dirty="0" smtClean="0"/>
              <a:t>settings with a narrow pitch range and </a:t>
            </a:r>
            <a:r>
              <a:rPr lang="en-GB" sz="2000" b="1" dirty="0" smtClean="0"/>
              <a:t>2) </a:t>
            </a:r>
            <a:r>
              <a:rPr lang="en-GB" sz="2000" dirty="0" smtClean="0"/>
              <a:t>settings with wide pitch range, both with output length 30 seconds and nominal pitch Middle-C.  While running, writes a </a:t>
            </a:r>
            <a:r>
              <a:rPr lang="en-GB" sz="2000" i="1" dirty="0" smtClean="0"/>
              <a:t>time pitch </a:t>
            </a:r>
            <a:r>
              <a:rPr lang="en-GB" sz="2000" dirty="0" smtClean="0"/>
              <a:t>text file.</a:t>
            </a:r>
          </a:p>
          <a:p>
            <a:r>
              <a:rPr lang="en-GB" sz="2000" dirty="0" smtClean="0"/>
              <a:t>The long sound shaped by the narrow settings breakpoint file - </a:t>
            </a:r>
          </a:p>
          <a:p>
            <a:r>
              <a:rPr lang="en-GB" sz="2000" dirty="0" smtClean="0"/>
              <a:t>The long sound shaped by the wide settings breakpoint file - </a:t>
            </a:r>
          </a:p>
          <a:p>
            <a:r>
              <a:rPr lang="en-GB" sz="2000" dirty="0" smtClean="0"/>
              <a:t>The long sound shaped by a mix of 3 runs of the narrow settings -  </a:t>
            </a:r>
          </a:p>
          <a:p>
            <a:r>
              <a:rPr lang="en-GB" sz="2000" dirty="0" smtClean="0"/>
              <a:t>The long sound shaped by a mix of 3 runs of the wide settings - </a:t>
            </a:r>
            <a:endParaRPr lang="en-GB" sz="2000" dirty="0"/>
          </a:p>
        </p:txBody>
      </p:sp>
      <p:pic>
        <p:nvPicPr>
          <p:cNvPr id="4" name="bdtG5.wav">
            <a:hlinkClick r:id="" action="ppaction://media"/>
          </p:cNvPr>
          <p:cNvPicPr>
            <a:picLocks noRot="1" noChangeAspect="1"/>
          </p:cNvPicPr>
          <p:nvPr>
            <a:audioFile r:link="rId1"/>
          </p:nvPr>
        </p:nvPicPr>
        <p:blipFill>
          <a:blip r:embed="rId9"/>
          <a:stretch>
            <a:fillRect/>
          </a:stretch>
        </p:blipFill>
        <p:spPr>
          <a:xfrm>
            <a:off x="2643174" y="1643050"/>
            <a:ext cx="285752" cy="285752"/>
          </a:xfrm>
          <a:prstGeom prst="rect">
            <a:avLst/>
          </a:prstGeom>
        </p:spPr>
      </p:pic>
      <p:sp>
        <p:nvSpPr>
          <p:cNvPr id="7" name="TextBox 6"/>
          <p:cNvSpPr txBox="1"/>
          <p:nvPr/>
        </p:nvSpPr>
        <p:spPr>
          <a:xfrm>
            <a:off x="857224" y="1000108"/>
            <a:ext cx="7143800" cy="400110"/>
          </a:xfrm>
          <a:prstGeom prst="rect">
            <a:avLst/>
          </a:prstGeom>
          <a:noFill/>
        </p:spPr>
        <p:txBody>
          <a:bodyPr wrap="square" rtlCol="0">
            <a:spAutoFit/>
          </a:bodyPr>
          <a:lstStyle/>
          <a:p>
            <a:pPr algn="ctr"/>
            <a:r>
              <a:rPr lang="en-GB" sz="2000" dirty="0" smtClean="0"/>
              <a:t>Shaping sounds with algorithmically generated text files</a:t>
            </a:r>
            <a:endParaRPr lang="en-GB" sz="2000" dirty="0"/>
          </a:p>
        </p:txBody>
      </p:sp>
      <p:pic>
        <p:nvPicPr>
          <p:cNvPr id="8" name="insndlongcm.wav">
            <a:hlinkClick r:id="" action="ppaction://media"/>
          </p:cNvPr>
          <p:cNvPicPr>
            <a:picLocks noRot="1" noChangeAspect="1"/>
          </p:cNvPicPr>
          <p:nvPr>
            <a:wavAudioFile r:embed="rId2" name="insndlongcm.wav"/>
          </p:nvPr>
        </p:nvPicPr>
        <p:blipFill>
          <a:blip r:embed="rId10"/>
          <a:stretch>
            <a:fillRect/>
          </a:stretch>
        </p:blipFill>
        <p:spPr>
          <a:xfrm>
            <a:off x="6143636" y="2000240"/>
            <a:ext cx="304800" cy="304800"/>
          </a:xfrm>
          <a:prstGeom prst="rect">
            <a:avLst/>
          </a:prstGeom>
        </p:spPr>
      </p:pic>
      <p:pic>
        <p:nvPicPr>
          <p:cNvPr id="9" name="feeltvtposenarr1brk.wav">
            <a:hlinkClick r:id="" action="ppaction://media"/>
          </p:cNvPr>
          <p:cNvPicPr>
            <a:picLocks noRot="1" noChangeAspect="1"/>
          </p:cNvPicPr>
          <p:nvPr>
            <a:wavAudioFile r:embed="rId3" name="feeltvtposenarr1brk.wav"/>
          </p:nvPr>
        </p:nvPicPr>
        <p:blipFill>
          <a:blip r:embed="rId11"/>
          <a:stretch>
            <a:fillRect/>
          </a:stretch>
        </p:blipFill>
        <p:spPr>
          <a:xfrm>
            <a:off x="7500958" y="4000504"/>
            <a:ext cx="304800" cy="304800"/>
          </a:xfrm>
          <a:prstGeom prst="rect">
            <a:avLst/>
          </a:prstGeom>
        </p:spPr>
      </p:pic>
      <p:pic>
        <p:nvPicPr>
          <p:cNvPr id="10" name="feeltvtposewide1brk.wav">
            <a:hlinkClick r:id="" action="ppaction://media"/>
          </p:cNvPr>
          <p:cNvPicPr>
            <a:picLocks noRot="1" noChangeAspect="1"/>
          </p:cNvPicPr>
          <p:nvPr>
            <a:wavAudioFile r:embed="rId4" name="feeltvtposewide1brk.wav"/>
          </p:nvPr>
        </p:nvPicPr>
        <p:blipFill>
          <a:blip r:embed="rId11"/>
          <a:stretch>
            <a:fillRect/>
          </a:stretch>
        </p:blipFill>
        <p:spPr>
          <a:xfrm>
            <a:off x="7215206" y="4357694"/>
            <a:ext cx="304800" cy="304800"/>
          </a:xfrm>
          <a:prstGeom prst="rect">
            <a:avLst/>
          </a:prstGeom>
        </p:spPr>
      </p:pic>
      <p:pic>
        <p:nvPicPr>
          <p:cNvPr id="11" name="feeltv3brksnarrsd.wav">
            <a:hlinkClick r:id="" action="ppaction://media"/>
          </p:cNvPr>
          <p:cNvPicPr>
            <a:picLocks noRot="1" noChangeAspect="1"/>
          </p:cNvPicPr>
          <p:nvPr>
            <a:wavAudioFile r:embed="rId5" name="feeltv3brksnarrsd.wav"/>
          </p:nvPr>
        </p:nvPicPr>
        <p:blipFill>
          <a:blip r:embed="rId11"/>
          <a:stretch>
            <a:fillRect/>
          </a:stretch>
        </p:blipFill>
        <p:spPr>
          <a:xfrm>
            <a:off x="7715272" y="4714884"/>
            <a:ext cx="304800" cy="304800"/>
          </a:xfrm>
          <a:prstGeom prst="rect">
            <a:avLst/>
          </a:prstGeom>
        </p:spPr>
      </p:pic>
      <p:pic>
        <p:nvPicPr>
          <p:cNvPr id="12" name="feeltv3brkswidesd.wav">
            <a:hlinkClick r:id="" action="ppaction://media"/>
          </p:cNvPr>
          <p:cNvPicPr>
            <a:picLocks noRot="1" noChangeAspect="1"/>
          </p:cNvPicPr>
          <p:nvPr>
            <a:wavAudioFile r:embed="rId6" name="feeltv3brkswidesd.wav"/>
          </p:nvPr>
        </p:nvPicPr>
        <p:blipFill>
          <a:blip r:embed="rId11"/>
          <a:stretch>
            <a:fillRect/>
          </a:stretch>
        </p:blipFill>
        <p:spPr>
          <a:xfrm>
            <a:off x="7429520" y="5072074"/>
            <a:ext cx="304800" cy="304800"/>
          </a:xfrm>
          <a:prstGeom prst="rect">
            <a:avLst/>
          </a:prstGeom>
        </p:spPr>
      </p:pic>
      <p:sp>
        <p:nvSpPr>
          <p:cNvPr id="13" name="Slide Number Placeholder 12"/>
          <p:cNvSpPr>
            <a:spLocks noGrp="1"/>
          </p:cNvSpPr>
          <p:nvPr>
            <p:ph type="sldNum" sz="quarter" idx="12"/>
          </p:nvPr>
        </p:nvSpPr>
        <p:spPr/>
        <p:txBody>
          <a:bodyPr/>
          <a:lstStyle/>
          <a:p>
            <a:fld id="{CB22E4E7-2E07-4B75-9F87-F6C9715E2A98}" type="slidenum">
              <a:rPr lang="en-GB" smtClean="0"/>
              <a:pPr/>
              <a:t>4</a:t>
            </a:fld>
            <a:endParaRPr lang="en-GB"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000" fill="hold"/>
                                        <p:tgtEl>
                                          <p:spTgt spid="8"/>
                                        </p:tgtEl>
                                      </p:cBhvr>
                                    </p:cmd>
                                  </p:childTnLst>
                                </p:cTn>
                              </p:par>
                            </p:childTnLst>
                          </p:cTn>
                        </p:par>
                      </p:childTnLst>
                    </p:cTn>
                  </p:par>
                </p:childTnLst>
              </p:cTn>
              <p:nextCondLst>
                <p:cond evt="onClick" delay="0">
                  <p:tgtEl>
                    <p:spTgt spid="8"/>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021" fill="hold"/>
                                        <p:tgtEl>
                                          <p:spTgt spid="9"/>
                                        </p:tgtEl>
                                      </p:cBhvr>
                                    </p:cmd>
                                  </p:childTnLst>
                                </p:cTn>
                              </p:par>
                            </p:childTnLst>
                          </p:cTn>
                        </p:par>
                      </p:childTnLst>
                    </p:cTn>
                  </p:par>
                </p:childTnLst>
              </p:cTn>
              <p:nextCondLst>
                <p:cond evt="onClick" delay="0">
                  <p:tgtEl>
                    <p:spTgt spid="9"/>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0021" fill="hold"/>
                                        <p:tgtEl>
                                          <p:spTgt spid="10"/>
                                        </p:tgtEl>
                                      </p:cBhvr>
                                    </p:cmd>
                                  </p:childTnLst>
                                </p:cTn>
                              </p:par>
                            </p:childTnLst>
                          </p:cTn>
                        </p:par>
                      </p:childTnLst>
                    </p:cTn>
                  </p:par>
                </p:childTnLst>
              </p:cTn>
              <p:nextCondLst>
                <p:cond evt="onClick" delay="0">
                  <p:tgtEl>
                    <p:spTgt spid="10"/>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0021" fill="hold"/>
                                        <p:tgtEl>
                                          <p:spTgt spid="11"/>
                                        </p:tgtEl>
                                      </p:cBhvr>
                                    </p:cmd>
                                  </p:childTnLst>
                                </p:cTn>
                              </p:par>
                            </p:childTnLst>
                          </p:cTn>
                        </p:par>
                      </p:childTnLst>
                    </p:cTn>
                  </p:par>
                </p:childTnLst>
              </p:cTn>
              <p:nextCondLst>
                <p:cond evt="onClick" delay="0">
                  <p:tgtEl>
                    <p:spTgt spid="11"/>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30021" fill="hold"/>
                                        <p:tgtEl>
                                          <p:spTgt spid="12"/>
                                        </p:tgtEl>
                                      </p:cBhvr>
                                    </p:cmd>
                                  </p:childTnLst>
                                </p:cTn>
                              </p:par>
                            </p:childTnLst>
                          </p:cTn>
                        </p:par>
                      </p:childTnLst>
                    </p:cTn>
                  </p:par>
                </p:childTnLst>
              </p:cTn>
              <p:nextCondLst>
                <p:cond evt="onClick" delay="0">
                  <p:tgtEl>
                    <p:spTgt spid="12"/>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8604"/>
            <a:ext cx="8229600" cy="571504"/>
          </a:xfrm>
        </p:spPr>
        <p:txBody>
          <a:bodyPr>
            <a:normAutofit/>
          </a:bodyPr>
          <a:lstStyle/>
          <a:p>
            <a:r>
              <a:rPr lang="en-GB" sz="1800" dirty="0" smtClean="0"/>
              <a:t>Composers’ Desktop Project – </a:t>
            </a:r>
            <a:r>
              <a:rPr lang="en-GB" sz="1800" dirty="0" err="1" smtClean="0">
                <a:hlinkClick r:id="rId11"/>
              </a:rPr>
              <a:t>www.composersdesktop.com</a:t>
            </a:r>
            <a:endParaRPr lang="en-GB" sz="1800" dirty="0"/>
          </a:p>
        </p:txBody>
      </p:sp>
      <p:sp>
        <p:nvSpPr>
          <p:cNvPr id="3" name="Content Placeholder 2"/>
          <p:cNvSpPr>
            <a:spLocks noGrp="1"/>
          </p:cNvSpPr>
          <p:nvPr>
            <p:ph idx="1"/>
          </p:nvPr>
        </p:nvSpPr>
        <p:spPr/>
        <p:txBody>
          <a:bodyPr>
            <a:normAutofit/>
          </a:bodyPr>
          <a:lstStyle/>
          <a:p>
            <a:r>
              <a:rPr lang="en-GB" sz="2000" dirty="0" smtClean="0"/>
              <a:t>End result – </a:t>
            </a:r>
          </a:p>
          <a:p>
            <a:r>
              <a:rPr lang="en-GB" sz="2000" dirty="0" smtClean="0"/>
              <a:t>Source sound – </a:t>
            </a:r>
          </a:p>
          <a:p>
            <a:r>
              <a:rPr lang="en-GB" sz="2000" dirty="0" smtClean="0"/>
              <a:t>Step 1:  time-varying ring-modulation - </a:t>
            </a:r>
          </a:p>
          <a:p>
            <a:r>
              <a:rPr lang="en-GB" sz="2000" dirty="0" smtClean="0"/>
              <a:t>Step 2:  add a slow vibrato - </a:t>
            </a:r>
          </a:p>
          <a:p>
            <a:r>
              <a:rPr lang="en-GB" sz="2000" dirty="0" smtClean="0"/>
              <a:t>Step 3:  cut lest too long for next step - </a:t>
            </a:r>
          </a:p>
          <a:p>
            <a:r>
              <a:rPr lang="en-GB" sz="2000" dirty="0" smtClean="0"/>
              <a:t>Step 4:  roughen, 0.6 sec segments and extend the length - </a:t>
            </a:r>
          </a:p>
          <a:p>
            <a:r>
              <a:rPr lang="en-GB" sz="2000" dirty="0" smtClean="0"/>
              <a:t>Step 5:  roughen, 0.4 sec segments, and up 2 semitones – </a:t>
            </a:r>
          </a:p>
          <a:p>
            <a:r>
              <a:rPr lang="en-GB" sz="2000" dirty="0" smtClean="0"/>
              <a:t>Step 6:  roughen, 0.5 sec segments, and down 2 semitones – </a:t>
            </a:r>
          </a:p>
          <a:p>
            <a:r>
              <a:rPr lang="en-GB" sz="2000" dirty="0" smtClean="0"/>
              <a:t>Step 7:  mix the 3 </a:t>
            </a:r>
            <a:r>
              <a:rPr lang="en-GB" sz="2000" dirty="0" err="1" smtClean="0"/>
              <a:t>brassage</a:t>
            </a:r>
            <a:r>
              <a:rPr lang="en-GB" sz="2000" dirty="0" smtClean="0"/>
              <a:t>-roughened sounds together – </a:t>
            </a:r>
          </a:p>
          <a:p>
            <a:r>
              <a:rPr lang="en-GB" sz="2000" dirty="0" smtClean="0"/>
              <a:t>Step 8:  transpose the whole thing down 6 semitones – </a:t>
            </a:r>
          </a:p>
          <a:p>
            <a:r>
              <a:rPr lang="en-GB" sz="2000" dirty="0" smtClean="0"/>
              <a:t>Step 9:  smooth amplitude envelope at beginning &amp; end - </a:t>
            </a:r>
            <a:endParaRPr lang="en-GB" sz="2000" dirty="0"/>
          </a:p>
        </p:txBody>
      </p:sp>
      <p:pic>
        <p:nvPicPr>
          <p:cNvPr id="4" name="bdtG5.wav">
            <a:hlinkClick r:id="" action="ppaction://media"/>
          </p:cNvPr>
          <p:cNvPicPr>
            <a:picLocks noRot="1" noChangeAspect="1"/>
          </p:cNvPicPr>
          <p:nvPr>
            <a:wavAudioFile r:embed="rId1" name="bdtG5.wav"/>
          </p:nvPr>
        </p:nvPicPr>
        <p:blipFill>
          <a:blip r:embed="rId12"/>
          <a:stretch>
            <a:fillRect/>
          </a:stretch>
        </p:blipFill>
        <p:spPr>
          <a:xfrm>
            <a:off x="2571736" y="2000240"/>
            <a:ext cx="304800" cy="304800"/>
          </a:xfrm>
          <a:prstGeom prst="rect">
            <a:avLst/>
          </a:prstGeom>
        </p:spPr>
      </p:pic>
      <p:pic>
        <p:nvPicPr>
          <p:cNvPr id="5" name="brass3trsd6dt.wav">
            <a:hlinkClick r:id="" action="ppaction://media"/>
          </p:cNvPr>
          <p:cNvPicPr>
            <a:picLocks noRot="1" noChangeAspect="1"/>
          </p:cNvPicPr>
          <p:nvPr>
            <a:wavAudioFile r:embed="rId2" name="brass3trsd6dt.wav"/>
          </p:nvPr>
        </p:nvPicPr>
        <p:blipFill>
          <a:blip r:embed="rId13"/>
          <a:stretch>
            <a:fillRect/>
          </a:stretch>
        </p:blipFill>
        <p:spPr>
          <a:xfrm>
            <a:off x="2214546" y="1643050"/>
            <a:ext cx="304800" cy="304800"/>
          </a:xfrm>
          <a:prstGeom prst="rect">
            <a:avLst/>
          </a:prstGeom>
        </p:spPr>
      </p:pic>
      <p:pic>
        <p:nvPicPr>
          <p:cNvPr id="6" name="bdtrmtv1g.wav">
            <a:hlinkClick r:id="" action="ppaction://media"/>
          </p:cNvPr>
          <p:cNvPicPr>
            <a:picLocks noRot="1" noChangeAspect="1"/>
          </p:cNvPicPr>
          <p:nvPr>
            <a:wavAudioFile r:embed="rId3" name="bdtrmtv1g.wav"/>
          </p:nvPr>
        </p:nvPicPr>
        <p:blipFill>
          <a:blip r:embed="rId12"/>
          <a:stretch>
            <a:fillRect/>
          </a:stretch>
        </p:blipFill>
        <p:spPr>
          <a:xfrm>
            <a:off x="4929190" y="2357430"/>
            <a:ext cx="304800" cy="304800"/>
          </a:xfrm>
          <a:prstGeom prst="rect">
            <a:avLst/>
          </a:prstGeom>
        </p:spPr>
      </p:pic>
      <p:pic>
        <p:nvPicPr>
          <p:cNvPr id="7" name="bdtrmtv1gwavr.wav">
            <a:hlinkClick r:id="" action="ppaction://media"/>
          </p:cNvPr>
          <p:cNvPicPr>
            <a:picLocks noRot="1" noChangeAspect="1"/>
          </p:cNvPicPr>
          <p:nvPr>
            <a:wavAudioFile r:embed="rId4" name="bdtrmtv1gwavr.wav"/>
          </p:nvPr>
        </p:nvPicPr>
        <p:blipFill>
          <a:blip r:embed="rId12"/>
          <a:stretch>
            <a:fillRect/>
          </a:stretch>
        </p:blipFill>
        <p:spPr>
          <a:xfrm>
            <a:off x="3786182" y="2786058"/>
            <a:ext cx="304800" cy="304800"/>
          </a:xfrm>
          <a:prstGeom prst="rect">
            <a:avLst/>
          </a:prstGeom>
        </p:spPr>
      </p:pic>
      <p:pic>
        <p:nvPicPr>
          <p:cNvPr id="8" name="bdtrmtv1gwavrc0-1_25.wav">
            <a:hlinkClick r:id="" action="ppaction://media"/>
          </p:cNvPr>
          <p:cNvPicPr>
            <a:picLocks noRot="1" noChangeAspect="1"/>
          </p:cNvPicPr>
          <p:nvPr>
            <a:wavAudioFile r:embed="rId5" name="bdtrmtv1gwavrc0-1_25.wav"/>
          </p:nvPr>
        </p:nvPicPr>
        <p:blipFill>
          <a:blip r:embed="rId12"/>
          <a:stretch>
            <a:fillRect/>
          </a:stretch>
        </p:blipFill>
        <p:spPr>
          <a:xfrm>
            <a:off x="4929190" y="3143248"/>
            <a:ext cx="304800" cy="304800"/>
          </a:xfrm>
          <a:prstGeom prst="rect">
            <a:avLst/>
          </a:prstGeom>
        </p:spPr>
      </p:pic>
      <p:pic>
        <p:nvPicPr>
          <p:cNvPr id="9" name="brassbdtrmtvcuto06.wav">
            <a:hlinkClick r:id="" action="ppaction://media"/>
          </p:cNvPr>
          <p:cNvPicPr>
            <a:picLocks noRot="1" noChangeAspect="1"/>
          </p:cNvPicPr>
          <p:nvPr>
            <a:wavAudioFile r:embed="rId6" name="brassbdtrmtvcuto06.wav"/>
          </p:nvPr>
        </p:nvPicPr>
        <p:blipFill>
          <a:blip r:embed="rId12"/>
          <a:stretch>
            <a:fillRect/>
          </a:stretch>
        </p:blipFill>
        <p:spPr>
          <a:xfrm>
            <a:off x="7000892" y="3500438"/>
            <a:ext cx="304800" cy="304800"/>
          </a:xfrm>
          <a:prstGeom prst="rect">
            <a:avLst/>
          </a:prstGeom>
        </p:spPr>
      </p:pic>
      <p:pic>
        <p:nvPicPr>
          <p:cNvPr id="10" name="brassbdtrmtvcuto04u2.wav">
            <a:hlinkClick r:id="" action="ppaction://media"/>
          </p:cNvPr>
          <p:cNvPicPr>
            <a:picLocks noRot="1" noChangeAspect="1"/>
          </p:cNvPicPr>
          <p:nvPr>
            <a:wavAudioFile r:embed="rId7" name="brassbdtrmtvcuto04u2.wav"/>
          </p:nvPr>
        </p:nvPicPr>
        <p:blipFill>
          <a:blip r:embed="rId12"/>
          <a:stretch>
            <a:fillRect/>
          </a:stretch>
        </p:blipFill>
        <p:spPr>
          <a:xfrm>
            <a:off x="6858016" y="3857628"/>
            <a:ext cx="304800" cy="304800"/>
          </a:xfrm>
          <a:prstGeom prst="rect">
            <a:avLst/>
          </a:prstGeom>
        </p:spPr>
      </p:pic>
      <p:pic>
        <p:nvPicPr>
          <p:cNvPr id="11" name="brassbdtrmtvcuto05d2.wav">
            <a:hlinkClick r:id="" action="ppaction://media"/>
          </p:cNvPr>
          <p:cNvPicPr>
            <a:picLocks noRot="1" noChangeAspect="1"/>
          </p:cNvPicPr>
          <p:nvPr>
            <a:wavAudioFile r:embed="rId8" name="brassbdtrmtvcuto05d2.wav"/>
          </p:nvPr>
        </p:nvPicPr>
        <p:blipFill>
          <a:blip r:embed="rId12"/>
          <a:stretch>
            <a:fillRect/>
          </a:stretch>
        </p:blipFill>
        <p:spPr>
          <a:xfrm>
            <a:off x="7215206" y="4214818"/>
            <a:ext cx="304800" cy="304800"/>
          </a:xfrm>
          <a:prstGeom prst="rect">
            <a:avLst/>
          </a:prstGeom>
        </p:spPr>
      </p:pic>
      <p:pic>
        <p:nvPicPr>
          <p:cNvPr id="12" name="brass3trs.wav">
            <a:hlinkClick r:id="" action="ppaction://media"/>
          </p:cNvPr>
          <p:cNvPicPr>
            <a:picLocks noRot="1" noChangeAspect="1"/>
          </p:cNvPicPr>
          <p:nvPr>
            <a:wavAudioFile r:embed="rId9" name="brass3trs.wav"/>
          </p:nvPr>
        </p:nvPicPr>
        <p:blipFill>
          <a:blip r:embed="rId12"/>
          <a:stretch>
            <a:fillRect/>
          </a:stretch>
        </p:blipFill>
        <p:spPr>
          <a:xfrm>
            <a:off x="6858016" y="4572008"/>
            <a:ext cx="304800" cy="304800"/>
          </a:xfrm>
          <a:prstGeom prst="rect">
            <a:avLst/>
          </a:prstGeom>
        </p:spPr>
      </p:pic>
      <p:pic>
        <p:nvPicPr>
          <p:cNvPr id="13" name="brass3trsd6dt.wav">
            <a:hlinkClick r:id="" action="ppaction://media"/>
          </p:cNvPr>
          <p:cNvPicPr>
            <a:picLocks noRot="1" noChangeAspect="1"/>
          </p:cNvPicPr>
          <p:nvPr>
            <a:wavAudioFile r:embed="rId2" name="brass3trsd6dt.wav"/>
          </p:nvPr>
        </p:nvPicPr>
        <p:blipFill>
          <a:blip r:embed="rId12"/>
          <a:stretch>
            <a:fillRect/>
          </a:stretch>
        </p:blipFill>
        <p:spPr>
          <a:xfrm>
            <a:off x="6643702" y="4929198"/>
            <a:ext cx="304800" cy="304800"/>
          </a:xfrm>
          <a:prstGeom prst="rect">
            <a:avLst/>
          </a:prstGeom>
        </p:spPr>
      </p:pic>
      <p:pic>
        <p:nvPicPr>
          <p:cNvPr id="14" name="brass3trsd6dt.wav">
            <a:hlinkClick r:id="" action="ppaction://media"/>
          </p:cNvPr>
          <p:cNvPicPr>
            <a:picLocks noRot="1" noChangeAspect="1"/>
          </p:cNvPicPr>
          <p:nvPr>
            <a:wavAudioFile r:embed="rId2" name="brass3trsd6dt.wav"/>
          </p:nvPr>
        </p:nvPicPr>
        <p:blipFill>
          <a:blip r:embed="rId12"/>
          <a:stretch>
            <a:fillRect/>
          </a:stretch>
        </p:blipFill>
        <p:spPr>
          <a:xfrm>
            <a:off x="6858016" y="5357826"/>
            <a:ext cx="304800" cy="304800"/>
          </a:xfrm>
          <a:prstGeom prst="rect">
            <a:avLst/>
          </a:prstGeom>
        </p:spPr>
      </p:pic>
      <p:sp>
        <p:nvSpPr>
          <p:cNvPr id="16" name="TextBox 15"/>
          <p:cNvSpPr txBox="1"/>
          <p:nvPr/>
        </p:nvSpPr>
        <p:spPr>
          <a:xfrm>
            <a:off x="785786" y="1000108"/>
            <a:ext cx="6929486" cy="400110"/>
          </a:xfrm>
          <a:prstGeom prst="rect">
            <a:avLst/>
          </a:prstGeom>
          <a:noFill/>
        </p:spPr>
        <p:txBody>
          <a:bodyPr wrap="square" rtlCol="0">
            <a:spAutoFit/>
          </a:bodyPr>
          <a:lstStyle/>
          <a:p>
            <a:pPr algn="ctr"/>
            <a:r>
              <a:rPr lang="en-GB" sz="2000" dirty="0" smtClean="0"/>
              <a:t>Sound-Building in CDP – 1:  output becomes input to next</a:t>
            </a:r>
            <a:endParaRPr lang="en-GB" sz="2000" dirty="0"/>
          </a:p>
        </p:txBody>
      </p:sp>
      <p:sp>
        <p:nvSpPr>
          <p:cNvPr id="17" name="Slide Number Placeholder 16"/>
          <p:cNvSpPr>
            <a:spLocks noGrp="1"/>
          </p:cNvSpPr>
          <p:nvPr>
            <p:ph type="sldNum" sz="quarter" idx="12"/>
          </p:nvPr>
        </p:nvSpPr>
        <p:spPr/>
        <p:txBody>
          <a:bodyPr/>
          <a:lstStyle/>
          <a:p>
            <a:fld id="{CB22E4E7-2E07-4B75-9F87-F6C9715E2A98}" type="slidenum">
              <a:rPr lang="en-GB" smtClean="0"/>
              <a:pPr/>
              <a:t>5</a:t>
            </a:fld>
            <a:endParaRPr lang="en-GB"/>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610"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900" fill="hold"/>
                                        <p:tgtEl>
                                          <p:spTgt spid="6"/>
                                        </p:tgtEl>
                                      </p:cBhvr>
                                    </p:cmd>
                                  </p:childTnLst>
                                </p:cTn>
                              </p:par>
                            </p:childTnLst>
                          </p:cTn>
                        </p:par>
                      </p:childTnLst>
                    </p:cTn>
                  </p:par>
                </p:childTnLst>
              </p:cTn>
              <p:nextCondLst>
                <p:cond evt="onClick" delay="0">
                  <p:tgtEl>
                    <p:spTgt spid="6"/>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900" fill="hold"/>
                                        <p:tgtEl>
                                          <p:spTgt spid="7"/>
                                        </p:tgtEl>
                                      </p:cBhvr>
                                    </p:cmd>
                                  </p:childTnLst>
                                </p:cTn>
                              </p:par>
                            </p:childTnLst>
                          </p:cTn>
                        </p:par>
                      </p:childTnLst>
                    </p:cTn>
                  </p:par>
                </p:childTnLst>
              </p:cTn>
              <p:nextCondLst>
                <p:cond evt="onClick" delay="0">
                  <p:tgtEl>
                    <p:spTgt spid="7"/>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250" fill="hold"/>
                                        <p:tgtEl>
                                          <p:spTgt spid="8"/>
                                        </p:tgtEl>
                                      </p:cBhvr>
                                    </p:cmd>
                                  </p:childTnLst>
                                </p:cTn>
                              </p:par>
                            </p:childTnLst>
                          </p:cTn>
                        </p:par>
                      </p:childTnLst>
                    </p:cTn>
                  </p:par>
                </p:childTnLst>
              </p:cTn>
              <p:nextCondLst>
                <p:cond evt="onClick" delay="0">
                  <p:tgtEl>
                    <p:spTgt spid="8"/>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3816" fill="hold"/>
                                        <p:tgtEl>
                                          <p:spTgt spid="9"/>
                                        </p:tgtEl>
                                      </p:cBhvr>
                                    </p:cmd>
                                  </p:childTnLst>
                                </p:cTn>
                              </p:par>
                            </p:childTnLst>
                          </p:cTn>
                        </p:par>
                      </p:childTnLst>
                    </p:cTn>
                  </p:par>
                </p:childTnLst>
              </p:cTn>
              <p:nextCondLst>
                <p:cond evt="onClick" delay="0">
                  <p:tgtEl>
                    <p:spTgt spid="9"/>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4624" fill="hold"/>
                                        <p:tgtEl>
                                          <p:spTgt spid="10"/>
                                        </p:tgtEl>
                                      </p:cBhvr>
                                    </p:cmd>
                                  </p:childTnLst>
                                </p:cTn>
                              </p:par>
                            </p:childTnLst>
                          </p:cTn>
                        </p:par>
                      </p:childTnLst>
                    </p:cTn>
                  </p:par>
                </p:childTnLst>
              </p:cTn>
              <p:nextCondLst>
                <p:cond evt="onClick" delay="0">
                  <p:tgtEl>
                    <p:spTgt spid="10"/>
                  </p:tgtEl>
                </p:cond>
              </p:nextCondLst>
            </p:seq>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4232" fill="hold"/>
                                        <p:tgtEl>
                                          <p:spTgt spid="11"/>
                                        </p:tgtEl>
                                      </p:cBhvr>
                                    </p:cmd>
                                  </p:childTnLst>
                                </p:cTn>
                              </p:par>
                            </p:childTnLst>
                          </p:cTn>
                        </p:par>
                      </p:childTnLst>
                    </p:cTn>
                  </p:par>
                </p:childTnLst>
              </p:cTn>
              <p:nextCondLst>
                <p:cond evt="onClick" delay="0">
                  <p:tgtEl>
                    <p:spTgt spid="11"/>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4624" fill="hold"/>
                                        <p:tgtEl>
                                          <p:spTgt spid="12"/>
                                        </p:tgtEl>
                                      </p:cBhvr>
                                    </p:cmd>
                                  </p:childTnLst>
                                </p:cTn>
                              </p:par>
                            </p:childTnLst>
                          </p:cTn>
                        </p:par>
                      </p:childTnLst>
                    </p:cTn>
                  </p:par>
                </p:childTnLst>
              </p:cTn>
              <p:nextCondLst>
                <p:cond evt="onClick" delay="0">
                  <p:tgtEl>
                    <p:spTgt spid="12"/>
                  </p:tgtEl>
                </p:cond>
              </p:nextCondLst>
            </p:seq>
            <p:audio>
              <p:cMediaNode>
                <p:cTn id="55"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6610" fill="hold"/>
                                        <p:tgtEl>
                                          <p:spTgt spid="13"/>
                                        </p:tgtEl>
                                      </p:cBhvr>
                                    </p:cmd>
                                  </p:childTnLst>
                                </p:cTn>
                              </p:par>
                            </p:childTnLst>
                          </p:cTn>
                        </p:par>
                      </p:childTnLst>
                    </p:cTn>
                  </p:par>
                </p:childTnLst>
              </p:cTn>
              <p:nextCondLst>
                <p:cond evt="onClick" delay="0">
                  <p:tgtEl>
                    <p:spTgt spid="13"/>
                  </p:tgtEl>
                </p:cond>
              </p:nextCondLst>
            </p:seq>
            <p:audio>
              <p:cMediaNode>
                <p:cTn id="61"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6610" fill="hold"/>
                                        <p:tgtEl>
                                          <p:spTgt spid="14"/>
                                        </p:tgtEl>
                                      </p:cBhvr>
                                    </p:cmd>
                                  </p:childTnLst>
                                </p:cTn>
                              </p:par>
                            </p:childTnLst>
                          </p:cTn>
                        </p:par>
                      </p:childTnLst>
                    </p:cTn>
                  </p:par>
                </p:childTnLst>
              </p:cTn>
              <p:nextCondLst>
                <p:cond evt="onClick" delay="0">
                  <p:tgtEl>
                    <p:spTgt spid="14"/>
                  </p:tgtEl>
                </p:cond>
              </p:nextCondLst>
            </p:seq>
            <p:audio>
              <p:cMediaNode>
                <p:cTn id="6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39718"/>
          </a:xfrm>
        </p:spPr>
        <p:txBody>
          <a:bodyPr>
            <a:normAutofit/>
          </a:bodyPr>
          <a:lstStyle/>
          <a:p>
            <a:r>
              <a:rPr lang="en-GB" sz="1800" dirty="0" smtClean="0"/>
              <a:t>Composers’ Desktop Project – </a:t>
            </a:r>
            <a:r>
              <a:rPr lang="en-GB" sz="1800" dirty="0" err="1" smtClean="0">
                <a:hlinkClick r:id="rId9"/>
              </a:rPr>
              <a:t>www.composersdesktop.com</a:t>
            </a:r>
            <a:endParaRPr lang="en-GB" sz="1800" dirty="0"/>
          </a:p>
        </p:txBody>
      </p:sp>
      <p:sp>
        <p:nvSpPr>
          <p:cNvPr id="3" name="Content Placeholder 2"/>
          <p:cNvSpPr>
            <a:spLocks noGrp="1"/>
          </p:cNvSpPr>
          <p:nvPr>
            <p:ph idx="1"/>
          </p:nvPr>
        </p:nvSpPr>
        <p:spPr/>
        <p:txBody>
          <a:bodyPr>
            <a:normAutofit/>
          </a:bodyPr>
          <a:lstStyle/>
          <a:p>
            <a:r>
              <a:rPr lang="en-GB" sz="2000" dirty="0" smtClean="0"/>
              <a:t>Transpose up 10 semitones, then </a:t>
            </a:r>
            <a:r>
              <a:rPr lang="en-GB" sz="2000" dirty="0" err="1" smtClean="0"/>
              <a:t>gliss</a:t>
            </a:r>
            <a:r>
              <a:rPr lang="en-GB" sz="2000" dirty="0" smtClean="0"/>
              <a:t> down 15 semitones - </a:t>
            </a:r>
          </a:p>
          <a:p>
            <a:r>
              <a:rPr lang="en-GB" sz="2000" dirty="0" smtClean="0"/>
              <a:t>Lower by one octave (12 semitones) - </a:t>
            </a:r>
          </a:p>
          <a:p>
            <a:r>
              <a:rPr lang="en-GB" sz="2000" dirty="0" smtClean="0"/>
              <a:t>Transpose down 2 semitones, shuffle in pattern of 5 window groups – </a:t>
            </a:r>
          </a:p>
          <a:p>
            <a:r>
              <a:rPr lang="en-GB" sz="2000" dirty="0" smtClean="0"/>
              <a:t>Transpose up 9 semitones, shuffle, </a:t>
            </a:r>
            <a:r>
              <a:rPr lang="en-GB" sz="2000" dirty="0" err="1" smtClean="0"/>
              <a:t>gliss</a:t>
            </a:r>
            <a:r>
              <a:rPr lang="en-GB" sz="2000" dirty="0" smtClean="0"/>
              <a:t> up through 6 semitones – </a:t>
            </a:r>
          </a:p>
          <a:p>
            <a:r>
              <a:rPr lang="en-GB" sz="2000" dirty="0" smtClean="0"/>
              <a:t>Granular texture with </a:t>
            </a:r>
            <a:r>
              <a:rPr lang="en-GB" sz="2000" i="1" dirty="0" err="1" smtClean="0"/>
              <a:t>timestretch</a:t>
            </a:r>
            <a:r>
              <a:rPr lang="en-GB" sz="2000" dirty="0" smtClean="0"/>
              <a:t>, </a:t>
            </a:r>
            <a:r>
              <a:rPr lang="en-GB" sz="2000" i="1" dirty="0" smtClean="0"/>
              <a:t>density</a:t>
            </a:r>
            <a:r>
              <a:rPr lang="en-GB" sz="2000" dirty="0" smtClean="0"/>
              <a:t>, </a:t>
            </a:r>
            <a:r>
              <a:rPr lang="en-GB" sz="2000" i="1" dirty="0" err="1" smtClean="0"/>
              <a:t>grainsize</a:t>
            </a:r>
            <a:r>
              <a:rPr lang="en-GB" sz="2000" dirty="0" smtClean="0"/>
              <a:t>, </a:t>
            </a:r>
            <a:r>
              <a:rPr lang="en-GB" sz="2000" i="1" dirty="0" smtClean="0"/>
              <a:t>pitch</a:t>
            </a:r>
            <a:r>
              <a:rPr lang="en-GB" sz="2000" dirty="0" smtClean="0"/>
              <a:t> and </a:t>
            </a:r>
            <a:r>
              <a:rPr lang="en-GB" sz="2000" i="1" dirty="0" smtClean="0"/>
              <a:t>span</a:t>
            </a:r>
            <a:r>
              <a:rPr lang="en-GB" sz="2000" dirty="0" smtClean="0"/>
              <a:t> ranges – </a:t>
            </a:r>
          </a:p>
          <a:p>
            <a:r>
              <a:rPr lang="en-GB" sz="2000" dirty="0" smtClean="0"/>
              <a:t>Reverse above granular texture, blur in 100 window groups, time-contract by telescoping </a:t>
            </a:r>
            <a:r>
              <a:rPr lang="en-GB" sz="2000" dirty="0" err="1" smtClean="0"/>
              <a:t>wavecycles</a:t>
            </a:r>
            <a:r>
              <a:rPr lang="en-GB" sz="2000" dirty="0" smtClean="0"/>
              <a:t>, gain and transpose up 10 semitones – </a:t>
            </a:r>
          </a:p>
          <a:p>
            <a:r>
              <a:rPr lang="en-GB" sz="2000" dirty="0" smtClean="0"/>
              <a:t>Pan the blurred and telescoped granular texture right to left and then accelerate to a </a:t>
            </a:r>
            <a:r>
              <a:rPr lang="en-GB" sz="2000" i="1" dirty="0" err="1" smtClean="0"/>
              <a:t>goaltime</a:t>
            </a:r>
            <a:r>
              <a:rPr lang="en-GB" sz="2000" dirty="0" smtClean="0"/>
              <a:t> of 50 - </a:t>
            </a:r>
            <a:endParaRPr lang="en-GB" sz="2000" dirty="0"/>
          </a:p>
        </p:txBody>
      </p:sp>
      <p:sp>
        <p:nvSpPr>
          <p:cNvPr id="4" name="Slide Number Placeholder 3"/>
          <p:cNvSpPr>
            <a:spLocks noGrp="1"/>
          </p:cNvSpPr>
          <p:nvPr>
            <p:ph type="sldNum" sz="quarter" idx="12"/>
          </p:nvPr>
        </p:nvSpPr>
        <p:spPr/>
        <p:txBody>
          <a:bodyPr/>
          <a:lstStyle/>
          <a:p>
            <a:fld id="{CB22E4E7-2E07-4B75-9F87-F6C9715E2A98}" type="slidenum">
              <a:rPr lang="en-GB" smtClean="0"/>
              <a:pPr/>
              <a:t>6</a:t>
            </a:fld>
            <a:endParaRPr lang="en-GB"/>
          </a:p>
        </p:txBody>
      </p:sp>
      <p:sp>
        <p:nvSpPr>
          <p:cNvPr id="6" name="TextBox 5"/>
          <p:cNvSpPr txBox="1"/>
          <p:nvPr/>
        </p:nvSpPr>
        <p:spPr>
          <a:xfrm>
            <a:off x="785786" y="857231"/>
            <a:ext cx="7643866" cy="646331"/>
          </a:xfrm>
          <a:prstGeom prst="rect">
            <a:avLst/>
          </a:prstGeom>
          <a:noFill/>
        </p:spPr>
        <p:txBody>
          <a:bodyPr wrap="square" rtlCol="0">
            <a:spAutoFit/>
          </a:bodyPr>
          <a:lstStyle/>
          <a:p>
            <a:pPr algn="ctr"/>
            <a:r>
              <a:rPr lang="en-GB" dirty="0" smtClean="0"/>
              <a:t>Sound-Building in CDP – 2:  more results with the same source</a:t>
            </a:r>
          </a:p>
          <a:p>
            <a:endParaRPr lang="en-GB" dirty="0"/>
          </a:p>
        </p:txBody>
      </p:sp>
      <p:pic>
        <p:nvPicPr>
          <p:cNvPr id="7" name="bdtrmtv1gu10d15.wav">
            <a:hlinkClick r:id="" action="ppaction://media"/>
          </p:cNvPr>
          <p:cNvPicPr>
            <a:picLocks noRot="1" noChangeAspect="1"/>
          </p:cNvPicPr>
          <p:nvPr>
            <a:wavAudioFile r:embed="rId1" name="bdtrmtv1gu10d15.wav"/>
          </p:nvPr>
        </p:nvPicPr>
        <p:blipFill>
          <a:blip r:embed="rId10"/>
          <a:stretch>
            <a:fillRect/>
          </a:stretch>
        </p:blipFill>
        <p:spPr>
          <a:xfrm>
            <a:off x="7072330" y="1643050"/>
            <a:ext cx="304800" cy="304800"/>
          </a:xfrm>
          <a:prstGeom prst="rect">
            <a:avLst/>
          </a:prstGeom>
        </p:spPr>
      </p:pic>
      <p:pic>
        <p:nvPicPr>
          <p:cNvPr id="8" name="bdtrmtv1gd12.wav">
            <a:hlinkClick r:id="" action="ppaction://media"/>
          </p:cNvPr>
          <p:cNvPicPr>
            <a:picLocks noRot="1" noChangeAspect="1"/>
          </p:cNvPicPr>
          <p:nvPr>
            <a:wavAudioFile r:embed="rId2" name="bdtrmtv1gd12.wav"/>
          </p:nvPr>
        </p:nvPicPr>
        <p:blipFill>
          <a:blip r:embed="rId11"/>
          <a:stretch>
            <a:fillRect/>
          </a:stretch>
        </p:blipFill>
        <p:spPr>
          <a:xfrm>
            <a:off x="4857752" y="2000240"/>
            <a:ext cx="304800" cy="304800"/>
          </a:xfrm>
          <a:prstGeom prst="rect">
            <a:avLst/>
          </a:prstGeom>
        </p:spPr>
      </p:pic>
      <p:pic>
        <p:nvPicPr>
          <p:cNvPr id="9" name="bdtrmtv1gd2shuf5tr.wav">
            <a:hlinkClick r:id="" action="ppaction://media"/>
          </p:cNvPr>
          <p:cNvPicPr>
            <a:picLocks noRot="1" noChangeAspect="1"/>
          </p:cNvPicPr>
          <p:nvPr>
            <a:wavAudioFile r:embed="rId3" name="bdtrmtv1gd2shuf5tr.wav"/>
          </p:nvPr>
        </p:nvPicPr>
        <p:blipFill>
          <a:blip r:embed="rId11"/>
          <a:stretch>
            <a:fillRect/>
          </a:stretch>
        </p:blipFill>
        <p:spPr>
          <a:xfrm>
            <a:off x="8143900" y="2357430"/>
            <a:ext cx="304800" cy="304800"/>
          </a:xfrm>
          <a:prstGeom prst="rect">
            <a:avLst/>
          </a:prstGeom>
        </p:spPr>
      </p:pic>
      <p:pic>
        <p:nvPicPr>
          <p:cNvPr id="10" name="bdtrmtv1gu9shuf5trtvu6.wav">
            <a:hlinkClick r:id="" action="ppaction://media"/>
          </p:cNvPr>
          <p:cNvPicPr>
            <a:picLocks noRot="1" noChangeAspect="1"/>
          </p:cNvPicPr>
          <p:nvPr>
            <a:wavAudioFile r:embed="rId4" name="bdtrmtv1gu9shuf5trtvu6.wav"/>
          </p:nvPr>
        </p:nvPicPr>
        <p:blipFill>
          <a:blip r:embed="rId11"/>
          <a:stretch>
            <a:fillRect/>
          </a:stretch>
        </p:blipFill>
        <p:spPr>
          <a:xfrm>
            <a:off x="7786710" y="2714620"/>
            <a:ext cx="304800" cy="304800"/>
          </a:xfrm>
          <a:prstGeom prst="rect">
            <a:avLst/>
          </a:prstGeom>
        </p:spPr>
      </p:pic>
      <p:pic>
        <p:nvPicPr>
          <p:cNvPr id="11" name="bdtrmtv1ggrn.wav">
            <a:hlinkClick r:id="" action="ppaction://media"/>
          </p:cNvPr>
          <p:cNvPicPr>
            <a:picLocks noRot="1" noChangeAspect="1"/>
          </p:cNvPicPr>
          <p:nvPr>
            <a:wavAudioFile r:embed="rId5" name="bdtrmtv1ggrn.wav"/>
          </p:nvPr>
        </p:nvPicPr>
        <p:blipFill>
          <a:blip r:embed="rId11"/>
          <a:stretch>
            <a:fillRect/>
          </a:stretch>
        </p:blipFill>
        <p:spPr>
          <a:xfrm>
            <a:off x="1857356" y="3429000"/>
            <a:ext cx="304800" cy="304800"/>
          </a:xfrm>
          <a:prstGeom prst="rect">
            <a:avLst/>
          </a:prstGeom>
        </p:spPr>
      </p:pic>
      <p:pic>
        <p:nvPicPr>
          <p:cNvPr id="12" name="bdtrmtv1ggrnrmbl100tel2gu10.wav">
            <a:hlinkClick r:id="" action="ppaction://media"/>
          </p:cNvPr>
          <p:cNvPicPr>
            <a:picLocks noRot="1" noChangeAspect="1"/>
          </p:cNvPicPr>
          <p:nvPr>
            <a:wavAudioFile r:embed="rId6" name="bdtrmtv1ggrnrmbl100tel2gu10.wav"/>
          </p:nvPr>
        </p:nvPicPr>
        <p:blipFill>
          <a:blip r:embed="rId11"/>
          <a:stretch>
            <a:fillRect/>
          </a:stretch>
        </p:blipFill>
        <p:spPr>
          <a:xfrm>
            <a:off x="7643834" y="4071942"/>
            <a:ext cx="304800" cy="304800"/>
          </a:xfrm>
          <a:prstGeom prst="rect">
            <a:avLst/>
          </a:prstGeom>
        </p:spPr>
      </p:pic>
      <p:pic>
        <p:nvPicPr>
          <p:cNvPr id="13" name="bdtrmtv1ggrnrmbl100tel2pa50g.wav">
            <a:hlinkClick r:id="" action="ppaction://media"/>
          </p:cNvPr>
          <p:cNvPicPr>
            <a:picLocks noRot="1" noChangeAspect="1"/>
          </p:cNvPicPr>
          <p:nvPr>
            <a:wavAudioFile r:embed="rId7" name="bdtrmtv1ggrnrmbl100tel2pa50g.wav"/>
          </p:nvPr>
        </p:nvPicPr>
        <p:blipFill>
          <a:blip r:embed="rId11"/>
          <a:stretch>
            <a:fillRect/>
          </a:stretch>
        </p:blipFill>
        <p:spPr>
          <a:xfrm>
            <a:off x="4143372" y="4786322"/>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1"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800" fill="hold"/>
                                        <p:tgtEl>
                                          <p:spTgt spid="8"/>
                                        </p:tgtEl>
                                      </p:cBhvr>
                                    </p:cmd>
                                  </p:childTnLst>
                                </p:cTn>
                              </p:par>
                            </p:childTnLst>
                          </p:cTn>
                        </p:par>
                      </p:childTnLst>
                    </p:cTn>
                  </p:par>
                </p:childTnLst>
              </p:cTn>
              <p:nextCondLst>
                <p:cond evt="onClick" delay="0">
                  <p:tgtEl>
                    <p:spTgt spid="8"/>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892" fill="hold"/>
                                        <p:tgtEl>
                                          <p:spTgt spid="9"/>
                                        </p:tgtEl>
                                      </p:cBhvr>
                                    </p:cmd>
                                  </p:childTnLst>
                                </p:cTn>
                              </p:par>
                            </p:childTnLst>
                          </p:cTn>
                        </p:par>
                      </p:childTnLst>
                    </p:cTn>
                  </p:par>
                </p:childTnLst>
              </p:cTn>
              <p:nextCondLst>
                <p:cond evt="onClick" delay="0">
                  <p:tgtEl>
                    <p:spTgt spid="9"/>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4658" fill="hold"/>
                                        <p:tgtEl>
                                          <p:spTgt spid="10"/>
                                        </p:tgtEl>
                                      </p:cBhvr>
                                    </p:cmd>
                                  </p:childTnLst>
                                </p:cTn>
                              </p:par>
                            </p:childTnLst>
                          </p:cTn>
                        </p:par>
                      </p:childTnLst>
                    </p:cTn>
                  </p:par>
                </p:childTnLst>
              </p:cTn>
              <p:nextCondLst>
                <p:cond evt="onClick" delay="0">
                  <p:tgtEl>
                    <p:spTgt spid="10"/>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9987" fill="hold"/>
                                        <p:tgtEl>
                                          <p:spTgt spid="11"/>
                                        </p:tgtEl>
                                      </p:cBhvr>
                                    </p:cmd>
                                  </p:childTnLst>
                                </p:cTn>
                              </p:par>
                            </p:childTnLst>
                          </p:cTn>
                        </p:par>
                      </p:childTnLst>
                    </p:cTn>
                  </p:par>
                </p:childTnLst>
              </p:cTn>
              <p:nextCondLst>
                <p:cond evt="onClick" delay="0">
                  <p:tgtEl>
                    <p:spTgt spid="11"/>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2565" fill="hold"/>
                                        <p:tgtEl>
                                          <p:spTgt spid="12"/>
                                        </p:tgtEl>
                                      </p:cBhvr>
                                    </p:cmd>
                                  </p:childTnLst>
                                </p:cTn>
                              </p:par>
                            </p:childTnLst>
                          </p:cTn>
                        </p:par>
                      </p:childTnLst>
                    </p:cTn>
                  </p:par>
                </p:childTnLst>
              </p:cTn>
              <p:nextCondLst>
                <p:cond evt="onClick" delay="0">
                  <p:tgtEl>
                    <p:spTgt spid="12"/>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6893" fill="hold"/>
                                        <p:tgtEl>
                                          <p:spTgt spid="13"/>
                                        </p:tgtEl>
                                      </p:cBhvr>
                                    </p:cmd>
                                  </p:childTnLst>
                                </p:cTn>
                              </p:par>
                            </p:childTnLst>
                          </p:cTn>
                        </p:par>
                      </p:childTnLst>
                    </p:cTn>
                  </p:par>
                </p:childTnLst>
              </p:cTn>
              <p:nextCondLst>
                <p:cond evt="onClick" delay="0">
                  <p:tgtEl>
                    <p:spTgt spid="13"/>
                  </p:tgtEl>
                </p:cond>
              </p:nextCondLst>
            </p:seq>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1156"/>
          </a:xfrm>
        </p:spPr>
        <p:txBody>
          <a:bodyPr>
            <a:normAutofit/>
          </a:bodyPr>
          <a:lstStyle/>
          <a:p>
            <a:r>
              <a:rPr lang="en-GB" sz="1800" dirty="0" smtClean="0"/>
              <a:t>Composers’ Desktop Project – </a:t>
            </a:r>
            <a:r>
              <a:rPr lang="en-GB" sz="1800" dirty="0" err="1" smtClean="0">
                <a:hlinkClick r:id="rId2"/>
              </a:rPr>
              <a:t>www.composersdesktop.com</a:t>
            </a:r>
            <a:endParaRPr lang="en-GB" sz="1800"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GB" sz="2800" dirty="0" smtClean="0"/>
              <a:t>Focus on </a:t>
            </a:r>
            <a:r>
              <a:rPr lang="en-GB" sz="2800" i="1" dirty="0" err="1" smtClean="0"/>
              <a:t>musique</a:t>
            </a:r>
            <a:r>
              <a:rPr lang="en-GB" sz="2800" i="1" dirty="0" smtClean="0"/>
              <a:t> </a:t>
            </a:r>
            <a:r>
              <a:rPr lang="en-GB" sz="2800" i="1" dirty="0" err="1" smtClean="0"/>
              <a:t>concrète</a:t>
            </a:r>
            <a:endParaRPr lang="en-GB" sz="2800" i="1" dirty="0" smtClean="0"/>
          </a:p>
          <a:p>
            <a:pPr marL="514350" indent="-514350">
              <a:buFont typeface="+mj-lt"/>
              <a:buAutoNum type="arabicPeriod"/>
            </a:pPr>
            <a:r>
              <a:rPr lang="en-GB" sz="2800" dirty="0" smtClean="0"/>
              <a:t>Leave sound synthesis to others</a:t>
            </a:r>
          </a:p>
          <a:p>
            <a:pPr marL="514350" indent="-514350">
              <a:buFont typeface="+mj-lt"/>
              <a:buAutoNum type="arabicPeriod"/>
            </a:pPr>
            <a:r>
              <a:rPr lang="en-GB" sz="2800" dirty="0" smtClean="0"/>
              <a:t>Make use of the ‘command line’ / terminal</a:t>
            </a:r>
          </a:p>
          <a:p>
            <a:pPr marL="514350" indent="-514350">
              <a:buFont typeface="+mj-lt"/>
              <a:buAutoNum type="arabicPeriod"/>
            </a:pPr>
            <a:r>
              <a:rPr lang="en-GB" sz="2800" dirty="0" smtClean="0"/>
              <a:t>Focus on listening rather than graphic representation</a:t>
            </a:r>
          </a:p>
          <a:p>
            <a:pPr marL="514350" indent="-514350">
              <a:buFont typeface="+mj-lt"/>
              <a:buAutoNum type="arabicPeriod"/>
            </a:pPr>
            <a:r>
              <a:rPr lang="en-GB" sz="2800" dirty="0" smtClean="0"/>
              <a:t>Maximum functionality</a:t>
            </a:r>
            <a:endParaRPr lang="en-GB" sz="2800" dirty="0"/>
          </a:p>
        </p:txBody>
      </p:sp>
      <p:sp>
        <p:nvSpPr>
          <p:cNvPr id="4" name="TextBox 3"/>
          <p:cNvSpPr txBox="1"/>
          <p:nvPr/>
        </p:nvSpPr>
        <p:spPr>
          <a:xfrm>
            <a:off x="500034" y="928670"/>
            <a:ext cx="8215370" cy="400110"/>
          </a:xfrm>
          <a:prstGeom prst="rect">
            <a:avLst/>
          </a:prstGeom>
          <a:noFill/>
        </p:spPr>
        <p:txBody>
          <a:bodyPr wrap="square" rtlCol="0">
            <a:spAutoFit/>
          </a:bodyPr>
          <a:lstStyle/>
          <a:p>
            <a:pPr algn="ctr"/>
            <a:r>
              <a:rPr lang="en-GB" sz="2000" dirty="0" smtClean="0"/>
              <a:t>The 5 key decisions that formed CDP</a:t>
            </a:r>
            <a:endParaRPr lang="en-GB" sz="2000" dirty="0"/>
          </a:p>
        </p:txBody>
      </p:sp>
      <p:sp>
        <p:nvSpPr>
          <p:cNvPr id="5" name="Slide Number Placeholder 4"/>
          <p:cNvSpPr>
            <a:spLocks noGrp="1"/>
          </p:cNvSpPr>
          <p:nvPr>
            <p:ph type="sldNum" sz="quarter" idx="12"/>
          </p:nvPr>
        </p:nvSpPr>
        <p:spPr/>
        <p:txBody>
          <a:bodyPr/>
          <a:lstStyle/>
          <a:p>
            <a:fld id="{CB22E4E7-2E07-4B75-9F87-F6C9715E2A98}" type="slidenum">
              <a:rPr lang="en-GB" smtClean="0"/>
              <a:pPr/>
              <a:t>7</a:t>
            </a:fld>
            <a:endParaRPr lang="en-GB"/>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39718"/>
          </a:xfrm>
        </p:spPr>
        <p:txBody>
          <a:bodyPr>
            <a:normAutofit/>
          </a:bodyPr>
          <a:lstStyle/>
          <a:p>
            <a:r>
              <a:rPr lang="en-GB" sz="1800" dirty="0" smtClean="0"/>
              <a:t>Composers’ Desktop Project – </a:t>
            </a:r>
            <a:r>
              <a:rPr lang="en-GB" sz="1800" dirty="0" err="1" smtClean="0">
                <a:hlinkClick r:id="rId2"/>
              </a:rPr>
              <a:t>www.composersdesktop.com</a:t>
            </a:r>
            <a:endParaRPr lang="en-GB" sz="1800" dirty="0"/>
          </a:p>
        </p:txBody>
      </p:sp>
      <p:sp>
        <p:nvSpPr>
          <p:cNvPr id="3" name="Content Placeholder 2"/>
          <p:cNvSpPr>
            <a:spLocks noGrp="1"/>
          </p:cNvSpPr>
          <p:nvPr>
            <p:ph idx="1"/>
          </p:nvPr>
        </p:nvSpPr>
        <p:spPr/>
        <p:txBody>
          <a:bodyPr>
            <a:normAutofit/>
          </a:bodyPr>
          <a:lstStyle/>
          <a:p>
            <a:r>
              <a:rPr lang="en-GB" sz="2000" dirty="0" smtClean="0"/>
              <a:t>Grew from personal experiences in the classic tape studio</a:t>
            </a:r>
          </a:p>
          <a:p>
            <a:r>
              <a:rPr lang="en-GB" sz="2000" dirty="0" smtClean="0"/>
              <a:t>Built on the work of pioneers such as the Futurists, </a:t>
            </a:r>
            <a:r>
              <a:rPr lang="en-GB" sz="2000" dirty="0" err="1" smtClean="0"/>
              <a:t>Edgard</a:t>
            </a:r>
            <a:r>
              <a:rPr lang="en-GB" sz="2000" dirty="0" smtClean="0"/>
              <a:t> </a:t>
            </a:r>
            <a:r>
              <a:rPr lang="en-GB" sz="2000" dirty="0" err="1" smtClean="0"/>
              <a:t>Varèse</a:t>
            </a:r>
            <a:r>
              <a:rPr lang="en-GB" sz="2000" dirty="0" smtClean="0"/>
              <a:t>, Pierre Schaeffer, the GRM, </a:t>
            </a:r>
            <a:r>
              <a:rPr lang="en-GB" sz="2000" dirty="0" err="1" smtClean="0"/>
              <a:t>Iannis</a:t>
            </a:r>
            <a:r>
              <a:rPr lang="en-GB" sz="2000" dirty="0" smtClean="0"/>
              <a:t> </a:t>
            </a:r>
            <a:r>
              <a:rPr lang="en-GB" sz="2000" dirty="0" err="1" smtClean="0"/>
              <a:t>Xenakis</a:t>
            </a:r>
            <a:endParaRPr lang="en-GB" sz="2000" dirty="0" smtClean="0"/>
          </a:p>
          <a:p>
            <a:r>
              <a:rPr lang="en-GB" sz="2000" dirty="0" smtClean="0"/>
              <a:t>Mainly uses digitised sound samples as source material</a:t>
            </a:r>
          </a:p>
          <a:p>
            <a:r>
              <a:rPr lang="en-GB" sz="2000" dirty="0" smtClean="0"/>
              <a:t>Limited use of sound synthesis:  creating sounds from numbers (CARL, Music 11, </a:t>
            </a:r>
            <a:r>
              <a:rPr lang="en-GB" sz="2000" i="1" dirty="0" err="1" smtClean="0"/>
              <a:t>Csound</a:t>
            </a:r>
            <a:r>
              <a:rPr lang="en-GB" sz="2000" dirty="0" smtClean="0"/>
              <a:t> …)</a:t>
            </a:r>
          </a:p>
          <a:p>
            <a:r>
              <a:rPr lang="en-GB" sz="2000" dirty="0" smtClean="0"/>
              <a:t>Limited use of MIDI</a:t>
            </a:r>
            <a:endParaRPr lang="en-GB" sz="2000" dirty="0"/>
          </a:p>
        </p:txBody>
      </p:sp>
      <p:sp>
        <p:nvSpPr>
          <p:cNvPr id="4" name="TextBox 3"/>
          <p:cNvSpPr txBox="1"/>
          <p:nvPr/>
        </p:nvSpPr>
        <p:spPr>
          <a:xfrm>
            <a:off x="428596" y="857232"/>
            <a:ext cx="8143932" cy="461665"/>
          </a:xfrm>
          <a:prstGeom prst="rect">
            <a:avLst/>
          </a:prstGeom>
          <a:noFill/>
        </p:spPr>
        <p:txBody>
          <a:bodyPr wrap="square" rtlCol="0">
            <a:spAutoFit/>
          </a:bodyPr>
          <a:lstStyle/>
          <a:p>
            <a:pPr algn="ctr"/>
            <a:r>
              <a:rPr lang="en-GB" sz="2400" dirty="0" smtClean="0"/>
              <a:t>Decision 1:  Focus on </a:t>
            </a:r>
            <a:r>
              <a:rPr lang="en-GB" sz="2400" i="1" dirty="0" err="1" smtClean="0"/>
              <a:t>musique</a:t>
            </a:r>
            <a:r>
              <a:rPr lang="en-GB" sz="2400" i="1" dirty="0" smtClean="0"/>
              <a:t> </a:t>
            </a:r>
            <a:r>
              <a:rPr lang="en-GB" sz="2400" i="1" dirty="0" err="1" smtClean="0"/>
              <a:t>concrète</a:t>
            </a:r>
            <a:endParaRPr lang="en-GB" sz="2400" i="1" dirty="0"/>
          </a:p>
        </p:txBody>
      </p:sp>
      <p:sp>
        <p:nvSpPr>
          <p:cNvPr id="5" name="Slide Number Placeholder 4"/>
          <p:cNvSpPr>
            <a:spLocks noGrp="1"/>
          </p:cNvSpPr>
          <p:nvPr>
            <p:ph type="sldNum" sz="quarter" idx="12"/>
          </p:nvPr>
        </p:nvSpPr>
        <p:spPr/>
        <p:txBody>
          <a:bodyPr/>
          <a:lstStyle/>
          <a:p>
            <a:fld id="{CB22E4E7-2E07-4B75-9F87-F6C9715E2A98}" type="slidenum">
              <a:rPr lang="en-GB" smtClean="0"/>
              <a:pPr/>
              <a:t>8</a:t>
            </a:fld>
            <a:endParaRPr lang="en-GB"/>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1156"/>
          </a:xfrm>
        </p:spPr>
        <p:txBody>
          <a:bodyPr>
            <a:normAutofit/>
          </a:bodyPr>
          <a:lstStyle/>
          <a:p>
            <a:r>
              <a:rPr lang="en-GB" sz="1800" dirty="0" smtClean="0"/>
              <a:t>Composers’ Desktop Project – </a:t>
            </a:r>
            <a:r>
              <a:rPr lang="en-GB" sz="1800" dirty="0" err="1" smtClean="0">
                <a:hlinkClick r:id="rId2"/>
              </a:rPr>
              <a:t>www.composersdesktop.com</a:t>
            </a:r>
            <a:endParaRPr lang="en-GB" sz="1800" dirty="0"/>
          </a:p>
        </p:txBody>
      </p:sp>
      <p:sp>
        <p:nvSpPr>
          <p:cNvPr id="3" name="Content Placeholder 2"/>
          <p:cNvSpPr>
            <a:spLocks noGrp="1"/>
          </p:cNvSpPr>
          <p:nvPr>
            <p:ph idx="1"/>
          </p:nvPr>
        </p:nvSpPr>
        <p:spPr/>
        <p:txBody>
          <a:bodyPr>
            <a:normAutofit/>
          </a:bodyPr>
          <a:lstStyle/>
          <a:p>
            <a:r>
              <a:rPr lang="en-GB" sz="2000" dirty="0" smtClean="0"/>
              <a:t>This reflects a European bias towards </a:t>
            </a:r>
            <a:r>
              <a:rPr lang="en-GB" sz="2000" i="1" dirty="0" err="1" smtClean="0"/>
              <a:t>musique</a:t>
            </a:r>
            <a:r>
              <a:rPr lang="en-GB" sz="2000" i="1" dirty="0" smtClean="0"/>
              <a:t> </a:t>
            </a:r>
            <a:r>
              <a:rPr lang="en-GB" sz="2000" i="1" dirty="0" err="1" smtClean="0"/>
              <a:t>concrète</a:t>
            </a:r>
            <a:endParaRPr lang="en-GB" sz="2000" i="1" dirty="0" smtClean="0"/>
          </a:p>
          <a:p>
            <a:r>
              <a:rPr lang="en-GB" sz="2000" dirty="0" smtClean="0"/>
              <a:t>Our own limited synthesis facilities are mainly for test purposes</a:t>
            </a:r>
          </a:p>
          <a:p>
            <a:r>
              <a:rPr lang="en-GB" sz="2000" dirty="0" smtClean="0"/>
              <a:t>We initially ported CARL synthesis (Computer Audio Research Laboratory at UCSD) to the Atari ST as our feasibility project, resulting in an early digital direct to disk recording and playback system (1986-7)</a:t>
            </a:r>
          </a:p>
          <a:p>
            <a:r>
              <a:rPr lang="en-GB" sz="2000" dirty="0" smtClean="0"/>
              <a:t>We have also worked with </a:t>
            </a:r>
            <a:r>
              <a:rPr lang="en-GB" sz="2000" i="1" dirty="0" err="1" smtClean="0"/>
              <a:t>Csound</a:t>
            </a:r>
            <a:r>
              <a:rPr lang="en-GB" sz="2000" dirty="0" smtClean="0"/>
              <a:t> and support it in various ways</a:t>
            </a:r>
          </a:p>
          <a:p>
            <a:r>
              <a:rPr lang="en-GB" sz="2000" dirty="0" smtClean="0"/>
              <a:t>Sometimes synthesised sounds are useful, or the score creation facilities in </a:t>
            </a:r>
            <a:r>
              <a:rPr lang="en-GB" sz="2000" i="1" dirty="0" err="1" smtClean="0"/>
              <a:t>Csound</a:t>
            </a:r>
            <a:r>
              <a:rPr lang="en-GB" sz="2000" dirty="0" smtClean="0"/>
              <a:t> (which can also use sampled sound)</a:t>
            </a:r>
          </a:p>
        </p:txBody>
      </p:sp>
      <p:sp>
        <p:nvSpPr>
          <p:cNvPr id="4" name="Slide Number Placeholder 3"/>
          <p:cNvSpPr>
            <a:spLocks noGrp="1"/>
          </p:cNvSpPr>
          <p:nvPr>
            <p:ph type="sldNum" sz="quarter" idx="12"/>
          </p:nvPr>
        </p:nvSpPr>
        <p:spPr/>
        <p:txBody>
          <a:bodyPr/>
          <a:lstStyle/>
          <a:p>
            <a:fld id="{CB22E4E7-2E07-4B75-9F87-F6C9715E2A98}" type="slidenum">
              <a:rPr lang="en-GB" smtClean="0"/>
              <a:pPr/>
              <a:t>9</a:t>
            </a:fld>
            <a:endParaRPr lang="en-GB"/>
          </a:p>
        </p:txBody>
      </p:sp>
      <p:sp>
        <p:nvSpPr>
          <p:cNvPr id="5" name="TextBox 4"/>
          <p:cNvSpPr txBox="1"/>
          <p:nvPr/>
        </p:nvSpPr>
        <p:spPr>
          <a:xfrm>
            <a:off x="642910" y="857232"/>
            <a:ext cx="7572428" cy="461665"/>
          </a:xfrm>
          <a:prstGeom prst="rect">
            <a:avLst/>
          </a:prstGeom>
          <a:noFill/>
        </p:spPr>
        <p:txBody>
          <a:bodyPr wrap="square" rtlCol="0">
            <a:spAutoFit/>
          </a:bodyPr>
          <a:lstStyle/>
          <a:p>
            <a:pPr algn="ctr"/>
            <a:r>
              <a:rPr lang="en-GB" sz="2400" dirty="0" smtClean="0"/>
              <a:t>Decision 2:  Leave sound synthesis to others</a:t>
            </a:r>
            <a:endParaRPr lang="en-GB" sz="2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2393</TotalTime>
  <Words>1690</Words>
  <Application>Microsoft Office PowerPoint</Application>
  <PresentationFormat>On-screen Show (4:3)</PresentationFormat>
  <Paragraphs>180</Paragraphs>
  <Slides>15</Slides>
  <Notes>0</Notes>
  <HiddenSlides>0</HiddenSlides>
  <MMClips>29</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Formative Decisions of CDP Founders</vt:lpstr>
      <vt:lpstr>Composers’ Desktop Project – www.composersdesktop.com</vt:lpstr>
      <vt:lpstr>Composers’ Desktop Project – www.composersdesktop.com</vt:lpstr>
      <vt:lpstr>Composers’ Desktop Project – www.composersdesktop.com</vt:lpstr>
      <vt:lpstr>Composers’ Desktop Project – www.composersdesktop.com</vt:lpstr>
      <vt:lpstr>Composers’ Desktop Project – www.composersdesktop.com</vt:lpstr>
      <vt:lpstr>Composers’ Desktop Project – www.composersdesktop.com</vt:lpstr>
      <vt:lpstr>Composers’ Desktop Project – www.composersdesktop.com</vt:lpstr>
      <vt:lpstr>Composers’ Desktop Project – www.composersdesktop.com</vt:lpstr>
      <vt:lpstr>Composers’ Desktop Project – www.composersdesktop.com</vt:lpstr>
      <vt:lpstr>Composers’ Desktop Project – www.composersdesktop.com</vt:lpstr>
      <vt:lpstr>Composers’ Desktop Project – www.composersdesktop.com</vt:lpstr>
      <vt:lpstr>Composers’ Desktop Project – www.composersdesktop.com</vt:lpstr>
      <vt:lpstr>Composers’ Desktop Project – www.composersdesktop.com</vt:lpstr>
      <vt:lpstr>Composers’ Desktop Project – www.composersdesktop.com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Decisions that formed CDP</dc:title>
  <dc:creator>User</dc:creator>
  <cp:lastModifiedBy>User</cp:lastModifiedBy>
  <cp:revision>106</cp:revision>
  <dcterms:created xsi:type="dcterms:W3CDTF">2016-02-14T22:23:19Z</dcterms:created>
  <dcterms:modified xsi:type="dcterms:W3CDTF">2016-04-09T07:57:13Z</dcterms:modified>
</cp:coreProperties>
</file>